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mpg" ContentType="vide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1"/>
  </p:notesMasterIdLst>
  <p:handoutMasterIdLst>
    <p:handoutMasterId r:id="rId22"/>
  </p:handoutMasterIdLst>
  <p:sldIdLst>
    <p:sldId id="1901" r:id="rId2"/>
    <p:sldId id="1906" r:id="rId3"/>
    <p:sldId id="1844" r:id="rId4"/>
    <p:sldId id="1909" r:id="rId5"/>
    <p:sldId id="1914" r:id="rId6"/>
    <p:sldId id="1868" r:id="rId7"/>
    <p:sldId id="1908" r:id="rId8"/>
    <p:sldId id="1870" r:id="rId9"/>
    <p:sldId id="1899" r:id="rId10"/>
    <p:sldId id="1864" r:id="rId11"/>
    <p:sldId id="1867" r:id="rId12"/>
    <p:sldId id="1879" r:id="rId13"/>
    <p:sldId id="1863" r:id="rId14"/>
    <p:sldId id="1913" r:id="rId15"/>
    <p:sldId id="1875" r:id="rId16"/>
    <p:sldId id="1873" r:id="rId17"/>
    <p:sldId id="1860" r:id="rId18"/>
    <p:sldId id="1922" r:id="rId19"/>
    <p:sldId id="1894" r:id="rId20"/>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pen Sans bold" panose="020B0706030804020204" pitchFamily="34" charset="0"/>
      <p:regular r:id="rId31"/>
      <p:bold r:id="rId32"/>
      <p:italic r:id="rId33"/>
      <p:boldItalic r:id="rId34"/>
    </p:embeddedFont>
    <p:embeddedFont>
      <p:font typeface="Open Sans Light" panose="020B0306030504020204" pitchFamily="34" charset="0"/>
      <p:regular r:id="rId35"/>
      <p: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1901"/>
            <p14:sldId id="1906"/>
            <p14:sldId id="1844"/>
            <p14:sldId id="1909"/>
            <p14:sldId id="1914"/>
            <p14:sldId id="1868"/>
            <p14:sldId id="1908"/>
            <p14:sldId id="1870"/>
            <p14:sldId id="1899"/>
            <p14:sldId id="1864"/>
            <p14:sldId id="1867"/>
            <p14:sldId id="1879"/>
            <p14:sldId id="1863"/>
            <p14:sldId id="1913"/>
            <p14:sldId id="1875"/>
            <p14:sldId id="1873"/>
            <p14:sldId id="1860"/>
            <p14:sldId id="1922"/>
            <p14:sldId id="18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50" autoAdjust="0"/>
    <p:restoredTop sz="96327" autoAdjust="0"/>
  </p:normalViewPr>
  <p:slideViewPr>
    <p:cSldViewPr snapToGrid="0" showGuides="1">
      <p:cViewPr varScale="1">
        <p:scale>
          <a:sx n="115" d="100"/>
          <a:sy n="115" d="100"/>
        </p:scale>
        <p:origin x="216"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12/2/22</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12/2/22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4.xml"/><Relationship Id="rId4" Type="http://schemas.openxmlformats.org/officeDocument/2006/relationships/video" Target="../media/media2.mp4"/><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1.png"/><Relationship Id="rId4" Type="http://schemas.openxmlformats.org/officeDocument/2006/relationships/image" Target="../media/image50.gif"/></Relationships>
</file>

<file path=ppt/slides/_rels/slide16.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51.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2.png"/><Relationship Id="rId5" Type="http://schemas.openxmlformats.org/officeDocument/2006/relationships/slideLayout" Target="../slideLayouts/slideLayout4.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g"/><Relationship Id="rId1" Type="http://schemas.microsoft.com/office/2007/relationships/media" Target="../media/media3.mpg"/><Relationship Id="rId5" Type="http://schemas.openxmlformats.org/officeDocument/2006/relationships/image" Target="../media/image12.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emf"/><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tiff"/><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4.xml"/><Relationship Id="rId4" Type="http://schemas.openxmlformats.org/officeDocument/2006/relationships/image" Target="../media/image25.gif"/></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4.xml"/><Relationship Id="rId7" Type="http://schemas.openxmlformats.org/officeDocument/2006/relationships/image" Target="../media/image3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Moving Mesh Approaches</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7263245" cy="5448300"/>
          </a:xfrm>
        </p:spPr>
        <p:txBody>
          <a:bodyPr>
            <a:normAutofit/>
          </a:bodyPr>
          <a:lstStyle/>
          <a:p>
            <a:pPr marL="342900" indent="-342900">
              <a:buFont typeface="Arial" panose="020B0604020202020204" pitchFamily="34" charset="0"/>
              <a:buChar char="•"/>
            </a:pPr>
            <a:r>
              <a:rPr lang="en-US" dirty="0"/>
              <a:t>Options: sliding mesh, mesh deformation, and overset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5" name="V27Qbluenew_1_29.mp4">
            <a:hlinkClick r:id="" action="ppaction://media"/>
            <a:extLst>
              <a:ext uri="{FF2B5EF4-FFF2-40B4-BE49-F238E27FC236}">
                <a16:creationId xmlns:a16="http://schemas.microsoft.com/office/drawing/2014/main" id="{39DC04AE-DF0A-6155-0DE9-5EDC81DC572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3984" y="1899387"/>
            <a:ext cx="4796367" cy="4572000"/>
          </a:xfrm>
          <a:prstGeom prst="rect">
            <a:avLst/>
          </a:prstGeom>
        </p:spPr>
      </p:pic>
      <p:pic>
        <p:nvPicPr>
          <p:cNvPr id="6" name="Picture 5">
            <a:extLst>
              <a:ext uri="{FF2B5EF4-FFF2-40B4-BE49-F238E27FC236}">
                <a16:creationId xmlns:a16="http://schemas.microsoft.com/office/drawing/2014/main" id="{E366FCFB-92A6-A334-EE6A-7F4657F000FE}"/>
              </a:ext>
            </a:extLst>
          </p:cNvPr>
          <p:cNvPicPr>
            <a:picLocks noChangeAspect="1"/>
          </p:cNvPicPr>
          <p:nvPr/>
        </p:nvPicPr>
        <p:blipFill rotWithShape="1">
          <a:blip r:embed="rId7"/>
          <a:srcRect l="16207" t="16471" r="23219" b="10684"/>
          <a:stretch/>
        </p:blipFill>
        <p:spPr>
          <a:xfrm>
            <a:off x="7061651" y="3671816"/>
            <a:ext cx="4451773" cy="2959376"/>
          </a:xfrm>
          <a:prstGeom prst="rect">
            <a:avLst/>
          </a:prstGeom>
        </p:spPr>
      </p:pic>
      <p:pic>
        <p:nvPicPr>
          <p:cNvPr id="8" name="waveGenerator_T_B_GCL.mp4" descr="waveGenerator_T_B_GCL.mp4">
            <a:hlinkClick r:id="" action="ppaction://media"/>
            <a:extLst>
              <a:ext uri="{FF2B5EF4-FFF2-40B4-BE49-F238E27FC236}">
                <a16:creationId xmlns:a16="http://schemas.microsoft.com/office/drawing/2014/main" id="{77C3CBF2-A7BB-BC6E-7729-F688C5EB112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473527" y="418003"/>
            <a:ext cx="4451773" cy="3253813"/>
          </a:xfrm>
          <a:prstGeom prst="rect">
            <a:avLst/>
          </a:prstGeom>
        </p:spPr>
      </p:pic>
      <p:sp>
        <p:nvSpPr>
          <p:cNvPr id="7" name="Oval 6">
            <a:extLst>
              <a:ext uri="{FF2B5EF4-FFF2-40B4-BE49-F238E27FC236}">
                <a16:creationId xmlns:a16="http://schemas.microsoft.com/office/drawing/2014/main" id="{B3734573-A181-2D28-FA6C-2194D4C96CC9}"/>
              </a:ext>
            </a:extLst>
          </p:cNvPr>
          <p:cNvSpPr/>
          <p:nvPr/>
        </p:nvSpPr>
        <p:spPr>
          <a:xfrm>
            <a:off x="11696700" y="32657"/>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pic>
        <p:nvPicPr>
          <p:cNvPr id="9" name="Picture 8">
            <a:extLst>
              <a:ext uri="{FF2B5EF4-FFF2-40B4-BE49-F238E27FC236}">
                <a16:creationId xmlns:a16="http://schemas.microsoft.com/office/drawing/2014/main" id="{58B4671F-707B-041A-15C5-12502ABE5DCA}"/>
              </a:ext>
            </a:extLst>
          </p:cNvPr>
          <p:cNvPicPr>
            <a:picLocks noChangeAspect="1"/>
          </p:cNvPicPr>
          <p:nvPr/>
        </p:nvPicPr>
        <p:blipFill rotWithShape="1">
          <a:blip r:embed="rId9"/>
          <a:srcRect r="9235"/>
          <a:stretch/>
        </p:blipFill>
        <p:spPr>
          <a:xfrm>
            <a:off x="4609331" y="1677016"/>
            <a:ext cx="1042039" cy="1463278"/>
          </a:xfrm>
          <a:prstGeom prst="rect">
            <a:avLst/>
          </a:prstGeom>
        </p:spPr>
      </p:pic>
    </p:spTree>
    <p:extLst>
      <p:ext uri="{BB962C8B-B14F-4D97-AF65-F5344CB8AC3E}">
        <p14:creationId xmlns:p14="http://schemas.microsoft.com/office/powerpoint/2010/main" val="237134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0" fill="hold"/>
                                        <p:tgtEl>
                                          <p:spTgt spid="5"/>
                                        </p:tgtEl>
                                      </p:cBhvr>
                                    </p:cmd>
                                  </p:childTnLst>
                                </p:cTn>
                              </p:par>
                              <p:par>
                                <p:cTn id="7" presetID="1" presetClass="mediacall" presetSubtype="0" fill="hold" nodeType="withEffect">
                                  <p:stCondLst>
                                    <p:cond delay="0"/>
                                  </p:stCondLst>
                                  <p:childTnLst>
                                    <p:cmd type="call" cmd="playFrom(0.0)">
                                      <p:cBhvr>
                                        <p:cTn id="8" dur="125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video>
              <p:cMediaNode vol="8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p:cTn id="20" fill="hold" display="0">
                  <p:stCondLst>
                    <p:cond delay="indefinite"/>
                  </p:stCondLst>
                </p:cTn>
                <p:tgtEl>
                  <p:spTgt spid="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a:t>Validation: Unmoored </a:t>
            </a:r>
            <a:r>
              <a:rPr lang="en-US" dirty="0"/>
              <a:t>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C715ECAE-E9B2-D346-81FF-4E2BEC316FFC}"/>
              </a:ext>
            </a:extLst>
          </p:cNvPr>
          <p:cNvSpPr>
            <a:spLocks noGrp="1"/>
          </p:cNvSpPr>
          <p:nvPr>
            <p:ph sz="quarter" idx="11"/>
          </p:nvPr>
        </p:nvSpPr>
        <p:spPr>
          <a:xfrm>
            <a:off x="647700" y="1409700"/>
            <a:ext cx="5312167" cy="4610100"/>
          </a:xfrm>
        </p:spPr>
        <p:txBody>
          <a:bodyPr/>
          <a:lstStyle/>
          <a:p>
            <a:pPr marL="296863" lvl="1" indent="-285750">
              <a:spcBef>
                <a:spcPts val="900"/>
              </a:spcBef>
              <a:spcAft>
                <a:spcPts val="150"/>
              </a:spcAft>
              <a:buSzPct val="100000"/>
              <a:buFont typeface="Arial" panose="020B0604020202020204" pitchFamily="34" charset="0"/>
              <a:buChar char="•"/>
            </a:pPr>
            <a:r>
              <a:rPr lang="en-US" sz="2000" dirty="0"/>
              <a:t>Comparisons are made to experimental data from the UK Centre for Marine Energy Research (UKCMER) of the WEC vertical displacement given in </a:t>
            </a:r>
            <a:r>
              <a:rPr lang="en-US" sz="2000" dirty="0" err="1"/>
              <a:t>Ransley</a:t>
            </a:r>
            <a:r>
              <a:rPr lang="en-US" sz="2000" dirty="0"/>
              <a:t> et al., Renew. Ener. (2017) who exercised a mesh deformation construct</a:t>
            </a:r>
          </a:p>
        </p:txBody>
      </p:sp>
      <p:pic>
        <p:nvPicPr>
          <p:cNvPr id="16" name="Picture 15">
            <a:extLst>
              <a:ext uri="{FF2B5EF4-FFF2-40B4-BE49-F238E27FC236}">
                <a16:creationId xmlns:a16="http://schemas.microsoft.com/office/drawing/2014/main" id="{A6871374-8093-C642-9451-9286FABCDE9F}"/>
              </a:ext>
            </a:extLst>
          </p:cNvPr>
          <p:cNvPicPr>
            <a:picLocks noChangeAspect="1"/>
          </p:cNvPicPr>
          <p:nvPr/>
        </p:nvPicPr>
        <p:blipFill rotWithShape="1">
          <a:blip r:embed="rId2"/>
          <a:srcRect l="21207" t="4734" r="21982" b="6061"/>
          <a:stretch/>
        </p:blipFill>
        <p:spPr>
          <a:xfrm>
            <a:off x="267891" y="3714750"/>
            <a:ext cx="2528984" cy="2195112"/>
          </a:xfrm>
          <a:prstGeom prst="rect">
            <a:avLst/>
          </a:prstGeom>
        </p:spPr>
      </p:pic>
      <p:grpSp>
        <p:nvGrpSpPr>
          <p:cNvPr id="32" name="Group 31">
            <a:extLst>
              <a:ext uri="{FF2B5EF4-FFF2-40B4-BE49-F238E27FC236}">
                <a16:creationId xmlns:a16="http://schemas.microsoft.com/office/drawing/2014/main" id="{A8601800-F1B9-9540-B726-544CAE2A1369}"/>
              </a:ext>
            </a:extLst>
          </p:cNvPr>
          <p:cNvGrpSpPr>
            <a:grpSpLocks noChangeAspect="1"/>
          </p:cNvGrpSpPr>
          <p:nvPr/>
        </p:nvGrpSpPr>
        <p:grpSpPr>
          <a:xfrm>
            <a:off x="5879599" y="1339941"/>
            <a:ext cx="6521280" cy="4901184"/>
            <a:chOff x="169332" y="781547"/>
            <a:chExt cx="6525761" cy="4904552"/>
          </a:xfrm>
        </p:grpSpPr>
        <p:pic>
          <p:nvPicPr>
            <p:cNvPr id="25" name="Picture 24">
              <a:extLst>
                <a:ext uri="{FF2B5EF4-FFF2-40B4-BE49-F238E27FC236}">
                  <a16:creationId xmlns:a16="http://schemas.microsoft.com/office/drawing/2014/main" id="{4007132D-AA82-5B4C-BBBA-2B853FBF44F1}"/>
                </a:ext>
              </a:extLst>
            </p:cNvPr>
            <p:cNvPicPr>
              <a:picLocks noChangeAspect="1"/>
            </p:cNvPicPr>
            <p:nvPr/>
          </p:nvPicPr>
          <p:blipFill rotWithShape="1">
            <a:blip r:embed="rId3"/>
            <a:srcRect l="22130" t="14089" r="23599" b="17088"/>
            <a:stretch/>
          </p:blipFill>
          <p:spPr>
            <a:xfrm>
              <a:off x="169332" y="966213"/>
              <a:ext cx="6076445" cy="4719886"/>
            </a:xfrm>
            <a:prstGeom prst="rect">
              <a:avLst/>
            </a:prstGeom>
          </p:spPr>
        </p:pic>
        <p:cxnSp>
          <p:nvCxnSpPr>
            <p:cNvPr id="26" name="Straight Arrow Connector 25">
              <a:extLst>
                <a:ext uri="{FF2B5EF4-FFF2-40B4-BE49-F238E27FC236}">
                  <a16:creationId xmlns:a16="http://schemas.microsoft.com/office/drawing/2014/main" id="{16B6281D-2303-8D45-9BC7-2E626F0AFFC7}"/>
                </a:ext>
              </a:extLst>
            </p:cNvPr>
            <p:cNvCxnSpPr/>
            <p:nvPr/>
          </p:nvCxnSpPr>
          <p:spPr>
            <a:xfrm flipH="1">
              <a:off x="5812221" y="2351690"/>
              <a:ext cx="441434" cy="215462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A766FA-5E4D-A94D-B76A-45D45173BF7B}"/>
                </a:ext>
              </a:extLst>
            </p:cNvPr>
            <p:cNvSpPr txBox="1"/>
            <p:nvPr/>
          </p:nvSpPr>
          <p:spPr>
            <a:xfrm>
              <a:off x="6106513" y="3394841"/>
              <a:ext cx="588580" cy="369332"/>
            </a:xfrm>
            <a:prstGeom prst="rect">
              <a:avLst/>
            </a:prstGeom>
            <a:noFill/>
          </p:spPr>
          <p:txBody>
            <a:bodyPr wrap="square" rtlCol="0">
              <a:spAutoFit/>
            </a:bodyPr>
            <a:lstStyle/>
            <a:p>
              <a:r>
                <a:rPr lang="en-US" dirty="0"/>
                <a:t>3 m</a:t>
              </a:r>
            </a:p>
          </p:txBody>
        </p:sp>
        <p:cxnSp>
          <p:nvCxnSpPr>
            <p:cNvPr id="28" name="Straight Arrow Connector 27">
              <a:extLst>
                <a:ext uri="{FF2B5EF4-FFF2-40B4-BE49-F238E27FC236}">
                  <a16:creationId xmlns:a16="http://schemas.microsoft.com/office/drawing/2014/main" id="{2541FBD9-F8D7-C045-A3ED-23EB38251793}"/>
                </a:ext>
              </a:extLst>
            </p:cNvPr>
            <p:cNvCxnSpPr>
              <a:cxnSpLocks noChangeAspect="1"/>
            </p:cNvCxnSpPr>
            <p:nvPr/>
          </p:nvCxnSpPr>
          <p:spPr>
            <a:xfrm>
              <a:off x="3605049" y="1008987"/>
              <a:ext cx="2587090" cy="115214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1D456C-B54F-AB47-82F6-E7A520A4D832}"/>
                </a:ext>
              </a:extLst>
            </p:cNvPr>
            <p:cNvSpPr txBox="1"/>
            <p:nvPr/>
          </p:nvSpPr>
          <p:spPr>
            <a:xfrm>
              <a:off x="4850529" y="1171901"/>
              <a:ext cx="588580" cy="369332"/>
            </a:xfrm>
            <a:prstGeom prst="rect">
              <a:avLst/>
            </a:prstGeom>
            <a:noFill/>
          </p:spPr>
          <p:txBody>
            <a:bodyPr wrap="square" rtlCol="0">
              <a:spAutoFit/>
            </a:bodyPr>
            <a:lstStyle/>
            <a:p>
              <a:r>
                <a:rPr lang="en-US" dirty="0"/>
                <a:t>5 m</a:t>
              </a:r>
            </a:p>
          </p:txBody>
        </p:sp>
        <p:cxnSp>
          <p:nvCxnSpPr>
            <p:cNvPr id="30" name="Straight Arrow Connector 29">
              <a:extLst>
                <a:ext uri="{FF2B5EF4-FFF2-40B4-BE49-F238E27FC236}">
                  <a16:creationId xmlns:a16="http://schemas.microsoft.com/office/drawing/2014/main" id="{10A52474-69BB-3E42-ABEC-0108FAE80E53}"/>
                </a:ext>
              </a:extLst>
            </p:cNvPr>
            <p:cNvCxnSpPr>
              <a:cxnSpLocks/>
            </p:cNvCxnSpPr>
            <p:nvPr/>
          </p:nvCxnSpPr>
          <p:spPr>
            <a:xfrm flipV="1">
              <a:off x="303293" y="966213"/>
              <a:ext cx="3081037" cy="39034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07E4B0F-B045-2A42-833B-386CE1EA9116}"/>
                </a:ext>
              </a:extLst>
            </p:cNvPr>
            <p:cNvSpPr txBox="1"/>
            <p:nvPr/>
          </p:nvSpPr>
          <p:spPr>
            <a:xfrm>
              <a:off x="1450433" y="781547"/>
              <a:ext cx="588580" cy="369332"/>
            </a:xfrm>
            <a:prstGeom prst="rect">
              <a:avLst/>
            </a:prstGeom>
            <a:noFill/>
          </p:spPr>
          <p:txBody>
            <a:bodyPr wrap="square" rtlCol="0">
              <a:spAutoFit/>
            </a:bodyPr>
            <a:lstStyle/>
            <a:p>
              <a:r>
                <a:rPr lang="en-US" dirty="0"/>
                <a:t>5 m</a:t>
              </a:r>
            </a:p>
          </p:txBody>
        </p:sp>
      </p:grpSp>
      <p:grpSp>
        <p:nvGrpSpPr>
          <p:cNvPr id="42" name="Group 41">
            <a:extLst>
              <a:ext uri="{FF2B5EF4-FFF2-40B4-BE49-F238E27FC236}">
                <a16:creationId xmlns:a16="http://schemas.microsoft.com/office/drawing/2014/main" id="{C4CFD636-85CF-6544-93CA-7D892336FC05}"/>
              </a:ext>
            </a:extLst>
          </p:cNvPr>
          <p:cNvGrpSpPr/>
          <p:nvPr/>
        </p:nvGrpSpPr>
        <p:grpSpPr>
          <a:xfrm>
            <a:off x="2825349" y="3714750"/>
            <a:ext cx="2907205" cy="2166602"/>
            <a:chOff x="8819587" y="563067"/>
            <a:chExt cx="2907205" cy="2166602"/>
          </a:xfrm>
        </p:grpSpPr>
        <p:cxnSp>
          <p:nvCxnSpPr>
            <p:cNvPr id="33" name="Straight Connector 32">
              <a:extLst>
                <a:ext uri="{FF2B5EF4-FFF2-40B4-BE49-F238E27FC236}">
                  <a16:creationId xmlns:a16="http://schemas.microsoft.com/office/drawing/2014/main" id="{E924B3FB-EEF0-6248-A08F-E5CC14B8502E}"/>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A4DC8EF-BC51-BC47-B245-FAA02167649C}"/>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50F713-AF0C-8645-A2B1-1F9DFE557B42}"/>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442740-8AC1-B24F-A68A-E2AFB4203177}"/>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sp>
          <p:nvSpPr>
            <p:cNvPr id="37" name="TextBox 36">
              <a:extLst>
                <a:ext uri="{FF2B5EF4-FFF2-40B4-BE49-F238E27FC236}">
                  <a16:creationId xmlns:a16="http://schemas.microsoft.com/office/drawing/2014/main" id="{2F9D701E-B06A-0340-84DE-36008269212A}"/>
                </a:ext>
              </a:extLst>
            </p:cNvPr>
            <p:cNvSpPr txBox="1"/>
            <p:nvPr/>
          </p:nvSpPr>
          <p:spPr>
            <a:xfrm>
              <a:off x="10397238" y="563067"/>
              <a:ext cx="814551" cy="369332"/>
            </a:xfrm>
            <a:prstGeom prst="rect">
              <a:avLst/>
            </a:prstGeom>
            <a:noFill/>
          </p:spPr>
          <p:txBody>
            <a:bodyPr wrap="square" rtlCol="0">
              <a:spAutoFit/>
            </a:bodyPr>
            <a:lstStyle/>
            <a:p>
              <a:r>
                <a:rPr lang="en-US" dirty="0"/>
                <a:t>0.5 m</a:t>
              </a:r>
            </a:p>
          </p:txBody>
        </p:sp>
        <p:sp>
          <p:nvSpPr>
            <p:cNvPr id="38" name="TextBox 37">
              <a:extLst>
                <a:ext uri="{FF2B5EF4-FFF2-40B4-BE49-F238E27FC236}">
                  <a16:creationId xmlns:a16="http://schemas.microsoft.com/office/drawing/2014/main" id="{4AF81402-F4BC-CA4E-ACD1-889D237E23E6}"/>
                </a:ext>
              </a:extLst>
            </p:cNvPr>
            <p:cNvSpPr txBox="1"/>
            <p:nvPr/>
          </p:nvSpPr>
          <p:spPr>
            <a:xfrm>
              <a:off x="8819587" y="1178652"/>
              <a:ext cx="1030006" cy="369332"/>
            </a:xfrm>
            <a:prstGeom prst="rect">
              <a:avLst/>
            </a:prstGeom>
            <a:noFill/>
          </p:spPr>
          <p:txBody>
            <a:bodyPr wrap="square" rtlCol="0">
              <a:spAutoFit/>
            </a:bodyPr>
            <a:lstStyle/>
            <a:p>
              <a:r>
                <a:rPr lang="en-US" dirty="0"/>
                <a:t>0.25 m</a:t>
              </a:r>
            </a:p>
          </p:txBody>
        </p:sp>
        <p:cxnSp>
          <p:nvCxnSpPr>
            <p:cNvPr id="39" name="Straight Arrow Connector 38">
              <a:extLst>
                <a:ext uri="{FF2B5EF4-FFF2-40B4-BE49-F238E27FC236}">
                  <a16:creationId xmlns:a16="http://schemas.microsoft.com/office/drawing/2014/main" id="{08CB67C0-64A0-534A-96B1-69A246027A89}"/>
                </a:ext>
              </a:extLst>
            </p:cNvPr>
            <p:cNvCxnSpPr>
              <a:cxnSpLocks/>
            </p:cNvCxnSpPr>
            <p:nvPr/>
          </p:nvCxnSpPr>
          <p:spPr>
            <a:xfrm flipV="1">
              <a:off x="9690417" y="963930"/>
              <a:ext cx="0" cy="85133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AF41B48-A80E-C84B-8B43-34BC8373E470}"/>
                </a:ext>
              </a:extLst>
            </p:cNvPr>
            <p:cNvSpPr txBox="1"/>
            <p:nvPr/>
          </p:nvSpPr>
          <p:spPr>
            <a:xfrm>
              <a:off x="10696786" y="1957155"/>
              <a:ext cx="1030006" cy="369332"/>
            </a:xfrm>
            <a:prstGeom prst="rect">
              <a:avLst/>
            </a:prstGeom>
            <a:noFill/>
          </p:spPr>
          <p:txBody>
            <a:bodyPr wrap="square" rtlCol="0">
              <a:spAutoFit/>
            </a:bodyPr>
            <a:lstStyle/>
            <a:p>
              <a:r>
                <a:rPr lang="en-US" dirty="0"/>
                <a:t>0.25 m</a:t>
              </a:r>
            </a:p>
          </p:txBody>
        </p:sp>
        <p:cxnSp>
          <p:nvCxnSpPr>
            <p:cNvPr id="41" name="Straight Arrow Connector 40">
              <a:extLst>
                <a:ext uri="{FF2B5EF4-FFF2-40B4-BE49-F238E27FC236}">
                  <a16:creationId xmlns:a16="http://schemas.microsoft.com/office/drawing/2014/main" id="{EF37F721-1AD4-8345-BD58-08919B3DC724}"/>
                </a:ext>
              </a:extLst>
            </p:cNvPr>
            <p:cNvCxnSpPr>
              <a:cxnSpLocks/>
            </p:cNvCxnSpPr>
            <p:nvPr/>
          </p:nvCxnSpPr>
          <p:spPr>
            <a:xfrm>
              <a:off x="10696786" y="1857309"/>
              <a:ext cx="7878" cy="872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Oval 4">
            <a:extLst>
              <a:ext uri="{FF2B5EF4-FFF2-40B4-BE49-F238E27FC236}">
                <a16:creationId xmlns:a16="http://schemas.microsoft.com/office/drawing/2014/main" id="{90750CAF-5606-0A1C-3D96-16E93F7C9C52}"/>
              </a:ext>
            </a:extLst>
          </p:cNvPr>
          <p:cNvSpPr/>
          <p:nvPr/>
        </p:nvSpPr>
        <p:spPr>
          <a:xfrm>
            <a:off x="11696700"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 name="Oval 5">
            <a:extLst>
              <a:ext uri="{FF2B5EF4-FFF2-40B4-BE49-F238E27FC236}">
                <a16:creationId xmlns:a16="http://schemas.microsoft.com/office/drawing/2014/main" id="{8C804605-B233-161F-0E62-90C5F867EAD4}"/>
              </a:ext>
            </a:extLst>
          </p:cNvPr>
          <p:cNvSpPr/>
          <p:nvPr/>
        </p:nvSpPr>
        <p:spPr>
          <a:xfrm>
            <a:off x="11477143" y="32657"/>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 name="Oval 6">
            <a:extLst>
              <a:ext uri="{FF2B5EF4-FFF2-40B4-BE49-F238E27FC236}">
                <a16:creationId xmlns:a16="http://schemas.microsoft.com/office/drawing/2014/main" id="{DFF4FE6E-6C7A-56F0-E880-C8786093F381}"/>
              </a:ext>
            </a:extLst>
          </p:cNvPr>
          <p:cNvSpPr/>
          <p:nvPr/>
        </p:nvSpPr>
        <p:spPr>
          <a:xfrm>
            <a:off x="11585860" y="185057"/>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32176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a:t>Validation: Unmoored </a:t>
            </a:r>
            <a:r>
              <a:rPr lang="en-US" dirty="0"/>
              <a:t>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C715ECAE-E9B2-D346-81FF-4E2BEC316FFC}"/>
              </a:ext>
            </a:extLst>
          </p:cNvPr>
          <p:cNvSpPr>
            <a:spLocks noGrp="1"/>
          </p:cNvSpPr>
          <p:nvPr>
            <p:ph sz="quarter" idx="11"/>
          </p:nvPr>
        </p:nvSpPr>
        <p:spPr>
          <a:xfrm>
            <a:off x="647701" y="1409699"/>
            <a:ext cx="5768598" cy="5187044"/>
          </a:xfrm>
        </p:spPr>
        <p:txBody>
          <a:bodyPr/>
          <a:lstStyle/>
          <a:p>
            <a:pPr marL="11113" lvl="1" indent="0">
              <a:spcBef>
                <a:spcPts val="900"/>
              </a:spcBef>
              <a:spcAft>
                <a:spcPts val="150"/>
              </a:spcAft>
              <a:buSzPct val="100000"/>
              <a:buNone/>
            </a:pPr>
            <a:r>
              <a:rPr lang="en-US" sz="2000" u="sng" dirty="0"/>
              <a:t>Objective</a:t>
            </a:r>
            <a:r>
              <a:rPr lang="en-US" sz="2000" dirty="0"/>
              <a:t>: Compare to experimental dataset and demonstrate grid convergence</a:t>
            </a:r>
          </a:p>
          <a:p>
            <a:pPr marL="296863" lvl="1" indent="-285750">
              <a:spcBef>
                <a:spcPts val="900"/>
              </a:spcBef>
              <a:spcAft>
                <a:spcPts val="150"/>
              </a:spcAft>
              <a:buSzPct val="100000"/>
              <a:buFont typeface="Arial" panose="020B0604020202020204" pitchFamily="34" charset="0"/>
              <a:buChar char="•"/>
            </a:pPr>
            <a:r>
              <a:rPr lang="en-US" sz="2000" dirty="0"/>
              <a:t>Displaced buoy vertically; </a:t>
            </a:r>
            <a:r>
              <a:rPr lang="en-US" sz="2000" dirty="0" err="1"/>
              <a:t>QoI</a:t>
            </a:r>
            <a:r>
              <a:rPr lang="en-US" sz="2000" dirty="0"/>
              <a:t>: center of mass spatial location as a function of time</a:t>
            </a:r>
          </a:p>
          <a:p>
            <a:pPr marL="11113" lvl="1" indent="0">
              <a:spcBef>
                <a:spcPts val="900"/>
              </a:spcBef>
              <a:spcAft>
                <a:spcPts val="150"/>
              </a:spcAft>
              <a:buSzPct val="100000"/>
              <a:buNone/>
            </a:pPr>
            <a:r>
              <a:rPr lang="en-US" sz="2000" u="sng" dirty="0"/>
              <a:t>Finding</a:t>
            </a:r>
            <a:r>
              <a:rPr lang="en-US" sz="2000" dirty="0"/>
              <a:t>: Improved comparison over other works found in literature, e.g., WEC vertical displacement given in </a:t>
            </a:r>
            <a:r>
              <a:rPr lang="en-US" sz="2000" dirty="0" err="1"/>
              <a:t>Ransley</a:t>
            </a:r>
            <a:r>
              <a:rPr lang="en-US" sz="2000" dirty="0"/>
              <a:t> et al., Renew. Ener. (2017)</a:t>
            </a:r>
          </a:p>
        </p:txBody>
      </p:sp>
      <p:pic>
        <p:nvPicPr>
          <p:cNvPr id="6" name="Picture 5">
            <a:extLst>
              <a:ext uri="{FF2B5EF4-FFF2-40B4-BE49-F238E27FC236}">
                <a16:creationId xmlns:a16="http://schemas.microsoft.com/office/drawing/2014/main" id="{091989A6-0081-2744-8A7C-D229464A029B}"/>
              </a:ext>
            </a:extLst>
          </p:cNvPr>
          <p:cNvPicPr>
            <a:picLocks noChangeAspect="1"/>
          </p:cNvPicPr>
          <p:nvPr/>
        </p:nvPicPr>
        <p:blipFill>
          <a:blip r:embed="rId2"/>
          <a:stretch>
            <a:fillRect/>
          </a:stretch>
        </p:blipFill>
        <p:spPr>
          <a:xfrm>
            <a:off x="6651479" y="1513613"/>
            <a:ext cx="5306479" cy="3830773"/>
          </a:xfrm>
          <a:prstGeom prst="rect">
            <a:avLst/>
          </a:prstGeom>
        </p:spPr>
      </p:pic>
      <p:pic>
        <p:nvPicPr>
          <p:cNvPr id="17" name="Picture 16">
            <a:extLst>
              <a:ext uri="{FF2B5EF4-FFF2-40B4-BE49-F238E27FC236}">
                <a16:creationId xmlns:a16="http://schemas.microsoft.com/office/drawing/2014/main" id="{67A3BCEA-F373-E44B-B011-1EB82D18C764}"/>
              </a:ext>
            </a:extLst>
          </p:cNvPr>
          <p:cNvPicPr>
            <a:picLocks noChangeAspect="1"/>
          </p:cNvPicPr>
          <p:nvPr/>
        </p:nvPicPr>
        <p:blipFill rotWithShape="1">
          <a:blip r:embed="rId3"/>
          <a:srcRect l="9882" r="12273"/>
          <a:stretch/>
        </p:blipFill>
        <p:spPr>
          <a:xfrm>
            <a:off x="2723835" y="4075222"/>
            <a:ext cx="3848788" cy="2733076"/>
          </a:xfrm>
          <a:prstGeom prst="rect">
            <a:avLst/>
          </a:prstGeom>
        </p:spPr>
      </p:pic>
      <p:grpSp>
        <p:nvGrpSpPr>
          <p:cNvPr id="7" name="Group 6">
            <a:extLst>
              <a:ext uri="{FF2B5EF4-FFF2-40B4-BE49-F238E27FC236}">
                <a16:creationId xmlns:a16="http://schemas.microsoft.com/office/drawing/2014/main" id="{AD9160EC-40C6-4742-BD97-9378682C5FB5}"/>
              </a:ext>
            </a:extLst>
          </p:cNvPr>
          <p:cNvGrpSpPr/>
          <p:nvPr/>
        </p:nvGrpSpPr>
        <p:grpSpPr>
          <a:xfrm>
            <a:off x="232714" y="4317785"/>
            <a:ext cx="1839310" cy="1828800"/>
            <a:chOff x="9785010" y="900869"/>
            <a:chExt cx="1839310" cy="1828800"/>
          </a:xfrm>
        </p:grpSpPr>
        <p:cxnSp>
          <p:nvCxnSpPr>
            <p:cNvPr id="8" name="Straight Connector 7">
              <a:extLst>
                <a:ext uri="{FF2B5EF4-FFF2-40B4-BE49-F238E27FC236}">
                  <a16:creationId xmlns:a16="http://schemas.microsoft.com/office/drawing/2014/main" id="{988C9450-E016-A442-ACA8-551364095FEB}"/>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A690F5-0BEC-6C4C-A193-11E5E11590B0}"/>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C1A5F4-17B3-DA42-9D78-BC5A8A631E75}"/>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77A2B62-C4E6-9946-B102-50F03E40FF7D}"/>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12" name="Oval 11">
            <a:extLst>
              <a:ext uri="{FF2B5EF4-FFF2-40B4-BE49-F238E27FC236}">
                <a16:creationId xmlns:a16="http://schemas.microsoft.com/office/drawing/2014/main" id="{0F8641BD-3250-4A4A-9966-28C4665FAD75}"/>
              </a:ext>
            </a:extLst>
          </p:cNvPr>
          <p:cNvSpPr/>
          <p:nvPr/>
        </p:nvSpPr>
        <p:spPr>
          <a:xfrm>
            <a:off x="1018897" y="5362693"/>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C1E8047-CAF1-6D41-9546-9DE09B6172C3}"/>
              </a:ext>
            </a:extLst>
          </p:cNvPr>
          <p:cNvSpPr txBox="1"/>
          <p:nvPr/>
        </p:nvSpPr>
        <p:spPr>
          <a:xfrm>
            <a:off x="1288260" y="5470268"/>
            <a:ext cx="0" cy="0"/>
          </a:xfrm>
          <a:prstGeom prst="rect">
            <a:avLst/>
          </a:prstGeom>
        </p:spPr>
        <p:txBody>
          <a:bodyPr vert="horz" wrap="none" lIns="91440" tIns="45720" rIns="91440" bIns="45720" rtlCol="0">
            <a:noAutofit/>
          </a:bodyPr>
          <a:lstStyle/>
          <a:p>
            <a:pPr algn="l"/>
            <a:r>
              <a:rPr lang="en-US" dirty="0"/>
              <a:t>0.31 m</a:t>
            </a:r>
          </a:p>
        </p:txBody>
      </p:sp>
      <p:cxnSp>
        <p:nvCxnSpPr>
          <p:cNvPr id="14" name="Straight Arrow Connector 13">
            <a:extLst>
              <a:ext uri="{FF2B5EF4-FFF2-40B4-BE49-F238E27FC236}">
                <a16:creationId xmlns:a16="http://schemas.microsoft.com/office/drawing/2014/main" id="{2003D18B-D247-3E4E-8519-E9DA8D9DEA5E}"/>
              </a:ext>
            </a:extLst>
          </p:cNvPr>
          <p:cNvCxnSpPr>
            <a:cxnSpLocks/>
          </p:cNvCxnSpPr>
          <p:nvPr/>
        </p:nvCxnSpPr>
        <p:spPr>
          <a:xfrm>
            <a:off x="1148430" y="4391355"/>
            <a:ext cx="7878"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4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dirty="0"/>
              <a:t>Validation: Moored 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17" name="Picture 16">
            <a:extLst>
              <a:ext uri="{FF2B5EF4-FFF2-40B4-BE49-F238E27FC236}">
                <a16:creationId xmlns:a16="http://schemas.microsoft.com/office/drawing/2014/main" id="{67A3BCEA-F373-E44B-B011-1EB82D18C764}"/>
              </a:ext>
            </a:extLst>
          </p:cNvPr>
          <p:cNvPicPr>
            <a:picLocks noChangeAspect="1"/>
          </p:cNvPicPr>
          <p:nvPr/>
        </p:nvPicPr>
        <p:blipFill rotWithShape="1">
          <a:blip r:embed="rId2"/>
          <a:srcRect l="9882" r="12273"/>
          <a:stretch/>
        </p:blipFill>
        <p:spPr>
          <a:xfrm>
            <a:off x="3264168" y="4075222"/>
            <a:ext cx="3848788" cy="2733076"/>
          </a:xfrm>
          <a:prstGeom prst="rect">
            <a:avLst/>
          </a:prstGeom>
        </p:spPr>
      </p:pic>
      <p:grpSp>
        <p:nvGrpSpPr>
          <p:cNvPr id="7" name="Group 6">
            <a:extLst>
              <a:ext uri="{FF2B5EF4-FFF2-40B4-BE49-F238E27FC236}">
                <a16:creationId xmlns:a16="http://schemas.microsoft.com/office/drawing/2014/main" id="{AD9160EC-40C6-4742-BD97-9378682C5FB5}"/>
              </a:ext>
            </a:extLst>
          </p:cNvPr>
          <p:cNvGrpSpPr/>
          <p:nvPr/>
        </p:nvGrpSpPr>
        <p:grpSpPr>
          <a:xfrm>
            <a:off x="232714" y="4317785"/>
            <a:ext cx="1839310" cy="1828800"/>
            <a:chOff x="9785010" y="900869"/>
            <a:chExt cx="1839310" cy="1828800"/>
          </a:xfrm>
        </p:grpSpPr>
        <p:cxnSp>
          <p:nvCxnSpPr>
            <p:cNvPr id="8" name="Straight Connector 7">
              <a:extLst>
                <a:ext uri="{FF2B5EF4-FFF2-40B4-BE49-F238E27FC236}">
                  <a16:creationId xmlns:a16="http://schemas.microsoft.com/office/drawing/2014/main" id="{988C9450-E016-A442-ACA8-551364095FEB}"/>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A690F5-0BEC-6C4C-A193-11E5E11590B0}"/>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C1A5F4-17B3-DA42-9D78-BC5A8A631E75}"/>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77A2B62-C4E6-9946-B102-50F03E40FF7D}"/>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12" name="Oval 11">
            <a:extLst>
              <a:ext uri="{FF2B5EF4-FFF2-40B4-BE49-F238E27FC236}">
                <a16:creationId xmlns:a16="http://schemas.microsoft.com/office/drawing/2014/main" id="{0F8641BD-3250-4A4A-9966-28C4665FAD75}"/>
              </a:ext>
            </a:extLst>
          </p:cNvPr>
          <p:cNvSpPr/>
          <p:nvPr/>
        </p:nvSpPr>
        <p:spPr>
          <a:xfrm>
            <a:off x="1018897" y="5362693"/>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C1E8047-CAF1-6D41-9546-9DE09B6172C3}"/>
              </a:ext>
            </a:extLst>
          </p:cNvPr>
          <p:cNvSpPr txBox="1"/>
          <p:nvPr/>
        </p:nvSpPr>
        <p:spPr>
          <a:xfrm>
            <a:off x="1288260" y="5470268"/>
            <a:ext cx="0" cy="0"/>
          </a:xfrm>
          <a:prstGeom prst="rect">
            <a:avLst/>
          </a:prstGeom>
        </p:spPr>
        <p:txBody>
          <a:bodyPr vert="horz" wrap="none" lIns="91440" tIns="45720" rIns="91440" bIns="45720" rtlCol="0">
            <a:noAutofit/>
          </a:bodyPr>
          <a:lstStyle/>
          <a:p>
            <a:pPr algn="l"/>
            <a:r>
              <a:rPr lang="en-US" dirty="0"/>
              <a:t>0.31 m</a:t>
            </a:r>
          </a:p>
        </p:txBody>
      </p:sp>
      <p:cxnSp>
        <p:nvCxnSpPr>
          <p:cNvPr id="14" name="Straight Arrow Connector 13">
            <a:extLst>
              <a:ext uri="{FF2B5EF4-FFF2-40B4-BE49-F238E27FC236}">
                <a16:creationId xmlns:a16="http://schemas.microsoft.com/office/drawing/2014/main" id="{2003D18B-D247-3E4E-8519-E9DA8D9DEA5E}"/>
              </a:ext>
            </a:extLst>
          </p:cNvPr>
          <p:cNvCxnSpPr>
            <a:cxnSpLocks/>
          </p:cNvCxnSpPr>
          <p:nvPr/>
        </p:nvCxnSpPr>
        <p:spPr>
          <a:xfrm>
            <a:off x="1148430" y="4391355"/>
            <a:ext cx="7878"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8992EA-E9F9-2AC6-5FA9-642047F67EA2}"/>
              </a:ext>
            </a:extLst>
          </p:cNvPr>
          <p:cNvSpPr txBox="1"/>
          <p:nvPr/>
        </p:nvSpPr>
        <p:spPr>
          <a:xfrm>
            <a:off x="1316160" y="6262263"/>
            <a:ext cx="0" cy="0"/>
          </a:xfrm>
          <a:prstGeom prst="rect">
            <a:avLst/>
          </a:prstGeom>
        </p:spPr>
        <p:txBody>
          <a:bodyPr vert="horz" wrap="none" lIns="91440" tIns="45720" rIns="91440" bIns="45720" rtlCol="0">
            <a:noAutofit/>
          </a:bodyPr>
          <a:lstStyle/>
          <a:p>
            <a:pPr algn="l"/>
            <a:r>
              <a:rPr lang="en-US" dirty="0"/>
              <a:t>k = 500 N/m spring force</a:t>
            </a:r>
          </a:p>
        </p:txBody>
      </p:sp>
      <p:cxnSp>
        <p:nvCxnSpPr>
          <p:cNvPr id="16" name="Straight Arrow Connector 15">
            <a:extLst>
              <a:ext uri="{FF2B5EF4-FFF2-40B4-BE49-F238E27FC236}">
                <a16:creationId xmlns:a16="http://schemas.microsoft.com/office/drawing/2014/main" id="{A75D69C5-9ED9-E925-CE00-EB045900853D}"/>
              </a:ext>
            </a:extLst>
          </p:cNvPr>
          <p:cNvCxnSpPr>
            <a:cxnSpLocks/>
          </p:cNvCxnSpPr>
          <p:nvPr/>
        </p:nvCxnSpPr>
        <p:spPr>
          <a:xfrm>
            <a:off x="1148425" y="6137034"/>
            <a:ext cx="0" cy="59436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48E940D-C93C-BD52-DD11-4ACE2B84378B}"/>
              </a:ext>
            </a:extLst>
          </p:cNvPr>
          <p:cNvSpPr/>
          <p:nvPr/>
        </p:nvSpPr>
        <p:spPr>
          <a:xfrm>
            <a:off x="1025225" y="6624453"/>
            <a:ext cx="263237" cy="2115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3">
            <a:extLst>
              <a:ext uri="{FF2B5EF4-FFF2-40B4-BE49-F238E27FC236}">
                <a16:creationId xmlns:a16="http://schemas.microsoft.com/office/drawing/2014/main" id="{CC87FA97-D778-CAF3-DEB1-2427F18B1255}"/>
              </a:ext>
            </a:extLst>
          </p:cNvPr>
          <p:cNvSpPr txBox="1">
            <a:spLocks/>
          </p:cNvSpPr>
          <p:nvPr/>
        </p:nvSpPr>
        <p:spPr>
          <a:xfrm>
            <a:off x="647701" y="1409699"/>
            <a:ext cx="5768598" cy="518704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lvl="1" indent="0">
              <a:spcBef>
                <a:spcPts val="900"/>
              </a:spcBef>
              <a:spcAft>
                <a:spcPts val="150"/>
              </a:spcAft>
              <a:buSzPct val="100000"/>
              <a:buFont typeface="Courier New" panose="02070309020205020404" pitchFamily="49" charset="0"/>
              <a:buNone/>
            </a:pPr>
            <a:r>
              <a:rPr lang="en-US" sz="2000" u="sng" dirty="0"/>
              <a:t>Objective</a:t>
            </a:r>
            <a:r>
              <a:rPr lang="en-US" sz="2000" dirty="0"/>
              <a:t>: Compare to experimental dataset and demonstrate grid convergence – now tethered</a:t>
            </a:r>
          </a:p>
          <a:p>
            <a:pPr marL="296863" lvl="1" indent="-285750">
              <a:spcBef>
                <a:spcPts val="900"/>
              </a:spcBef>
              <a:spcAft>
                <a:spcPts val="150"/>
              </a:spcAft>
              <a:buSzPct val="100000"/>
              <a:buFont typeface="Arial" panose="020B0604020202020204" pitchFamily="34" charset="0"/>
              <a:buChar char="•"/>
            </a:pPr>
            <a:r>
              <a:rPr lang="en-US" sz="2000" dirty="0"/>
              <a:t>Displaced buoy vertically; </a:t>
            </a:r>
            <a:r>
              <a:rPr lang="en-US" sz="2000" dirty="0" err="1"/>
              <a:t>QoI</a:t>
            </a:r>
            <a:r>
              <a:rPr lang="en-US" sz="2000" dirty="0"/>
              <a:t>: center of mass spatial location as a function of time</a:t>
            </a:r>
          </a:p>
          <a:p>
            <a:pPr marL="11113" lvl="1" indent="0">
              <a:spcBef>
                <a:spcPts val="900"/>
              </a:spcBef>
              <a:spcAft>
                <a:spcPts val="150"/>
              </a:spcAft>
              <a:buSzPct val="100000"/>
              <a:buFont typeface="Courier New" panose="02070309020205020404" pitchFamily="49" charset="0"/>
              <a:buNone/>
            </a:pPr>
            <a:r>
              <a:rPr lang="en-US" sz="2000" u="sng" dirty="0"/>
              <a:t>Similar Finding</a:t>
            </a:r>
            <a:r>
              <a:rPr lang="en-US" sz="2000" dirty="0"/>
              <a:t>: Improved comparison over other works found in literature, e.g., WEC vertical displacement given in </a:t>
            </a:r>
            <a:r>
              <a:rPr lang="en-US" sz="2000" dirty="0" err="1"/>
              <a:t>Ransley</a:t>
            </a:r>
            <a:r>
              <a:rPr lang="en-US" sz="2000" dirty="0"/>
              <a:t> et al., Renew. Ener. (2017)</a:t>
            </a:r>
          </a:p>
        </p:txBody>
      </p:sp>
      <p:pic>
        <p:nvPicPr>
          <p:cNvPr id="22" name="Picture 21">
            <a:extLst>
              <a:ext uri="{FF2B5EF4-FFF2-40B4-BE49-F238E27FC236}">
                <a16:creationId xmlns:a16="http://schemas.microsoft.com/office/drawing/2014/main" id="{7DD6F28B-D2FD-B329-861A-158C046ED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432" y="1409699"/>
            <a:ext cx="4800600" cy="3543300"/>
          </a:xfrm>
          <a:prstGeom prst="rect">
            <a:avLst/>
          </a:prstGeom>
        </p:spPr>
      </p:pic>
    </p:spTree>
    <p:extLst>
      <p:ext uri="{BB962C8B-B14F-4D97-AF65-F5344CB8AC3E}">
        <p14:creationId xmlns:p14="http://schemas.microsoft.com/office/powerpoint/2010/main" val="323470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37D-4EE1-6B42-A653-DD32E71F1656}"/>
              </a:ext>
            </a:extLst>
          </p:cNvPr>
          <p:cNvSpPr>
            <a:spLocks noGrp="1"/>
          </p:cNvSpPr>
          <p:nvPr>
            <p:ph type="title"/>
          </p:nvPr>
        </p:nvSpPr>
        <p:spPr/>
        <p:txBody>
          <a:bodyPr/>
          <a:lstStyle/>
          <a:p>
            <a:r>
              <a:rPr lang="en-US" dirty="0"/>
              <a:t>Buoy Dropped Into Quiescent Pool; large displacement limit</a:t>
            </a:r>
            <a:br>
              <a:rPr lang="en-US" dirty="0"/>
            </a:br>
            <a:r>
              <a:rPr lang="en-US" dirty="0"/>
              <a:t>Validation Benchmark, Domino and Horne, Renew. Energy (2022)</a:t>
            </a:r>
          </a:p>
        </p:txBody>
      </p:sp>
      <p:sp>
        <p:nvSpPr>
          <p:cNvPr id="3" name="Slide Number Placeholder 2">
            <a:extLst>
              <a:ext uri="{FF2B5EF4-FFF2-40B4-BE49-F238E27FC236}">
                <a16:creationId xmlns:a16="http://schemas.microsoft.com/office/drawing/2014/main" id="{81C07326-4D0A-E440-B697-3511ADECB3F7}"/>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9" name="TextBox 8">
            <a:extLst>
              <a:ext uri="{FF2B5EF4-FFF2-40B4-BE49-F238E27FC236}">
                <a16:creationId xmlns:a16="http://schemas.microsoft.com/office/drawing/2014/main" id="{D84F5127-44C0-DB46-9BFA-2E80B024C76E}"/>
              </a:ext>
            </a:extLst>
          </p:cNvPr>
          <p:cNvSpPr txBox="1"/>
          <p:nvPr/>
        </p:nvSpPr>
        <p:spPr>
          <a:xfrm>
            <a:off x="681346" y="4881711"/>
            <a:ext cx="3777343" cy="923330"/>
          </a:xfrm>
          <a:prstGeom prst="rect">
            <a:avLst/>
          </a:prstGeom>
          <a:noFill/>
        </p:spPr>
        <p:txBody>
          <a:bodyPr wrap="square" rtlCol="0">
            <a:spAutoFit/>
          </a:bodyPr>
          <a:lstStyle/>
          <a:p>
            <a:r>
              <a:rPr lang="en-US" dirty="0"/>
              <a:t>Large-displacement sample case run that can serve as a numerical benchmark</a:t>
            </a:r>
          </a:p>
        </p:txBody>
      </p:sp>
      <p:pic>
        <p:nvPicPr>
          <p:cNvPr id="14" name="Picture 13">
            <a:extLst>
              <a:ext uri="{FF2B5EF4-FFF2-40B4-BE49-F238E27FC236}">
                <a16:creationId xmlns:a16="http://schemas.microsoft.com/office/drawing/2014/main" id="{320569C6-49D9-5231-1B6E-FBE7D131E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198" y="1514624"/>
            <a:ext cx="4419600" cy="3219084"/>
          </a:xfrm>
          <a:prstGeom prst="rect">
            <a:avLst/>
          </a:prstGeom>
        </p:spPr>
      </p:pic>
      <p:pic>
        <p:nvPicPr>
          <p:cNvPr id="19" name="Picture 18">
            <a:extLst>
              <a:ext uri="{FF2B5EF4-FFF2-40B4-BE49-F238E27FC236}">
                <a16:creationId xmlns:a16="http://schemas.microsoft.com/office/drawing/2014/main" id="{43186D79-4DC4-D499-613D-A3EC97433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309" y="2091954"/>
            <a:ext cx="7253888" cy="3103419"/>
          </a:xfrm>
          <a:prstGeom prst="rect">
            <a:avLst/>
          </a:prstGeom>
        </p:spPr>
      </p:pic>
    </p:spTree>
    <p:extLst>
      <p:ext uri="{BB962C8B-B14F-4D97-AF65-F5344CB8AC3E}">
        <p14:creationId xmlns:p14="http://schemas.microsoft.com/office/powerpoint/2010/main" val="220727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37D-4EE1-6B42-A653-DD32E71F1656}"/>
              </a:ext>
            </a:extLst>
          </p:cNvPr>
          <p:cNvSpPr>
            <a:spLocks noGrp="1"/>
          </p:cNvSpPr>
          <p:nvPr>
            <p:ph type="title"/>
          </p:nvPr>
        </p:nvSpPr>
        <p:spPr/>
        <p:txBody>
          <a:bodyPr>
            <a:normAutofit/>
          </a:bodyPr>
          <a:lstStyle/>
          <a:p>
            <a:r>
              <a:rPr lang="en-US" dirty="0"/>
              <a:t>Buoy Subjected to large Wave-Form</a:t>
            </a:r>
            <a:br>
              <a:rPr lang="en-US" dirty="0"/>
            </a:br>
            <a:r>
              <a:rPr lang="en-US" dirty="0"/>
              <a:t>Validation Benchmark, Domino and Horne, Renew. Energy (2022)</a:t>
            </a:r>
          </a:p>
        </p:txBody>
      </p:sp>
      <p:sp>
        <p:nvSpPr>
          <p:cNvPr id="3" name="Slide Number Placeholder 2">
            <a:extLst>
              <a:ext uri="{FF2B5EF4-FFF2-40B4-BE49-F238E27FC236}">
                <a16:creationId xmlns:a16="http://schemas.microsoft.com/office/drawing/2014/main" id="{81C07326-4D0A-E440-B697-3511ADECB3F7}"/>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9" name="TextBox 8">
            <a:extLst>
              <a:ext uri="{FF2B5EF4-FFF2-40B4-BE49-F238E27FC236}">
                <a16:creationId xmlns:a16="http://schemas.microsoft.com/office/drawing/2014/main" id="{D84F5127-44C0-DB46-9BFA-2E80B024C76E}"/>
              </a:ext>
            </a:extLst>
          </p:cNvPr>
          <p:cNvSpPr txBox="1"/>
          <p:nvPr/>
        </p:nvSpPr>
        <p:spPr>
          <a:xfrm>
            <a:off x="315018" y="5881374"/>
            <a:ext cx="755435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Large-displacement sample case run that can serve as a numerical benchmark for the community; with and without mooring</a:t>
            </a:r>
          </a:p>
          <a:p>
            <a:pPr marL="285750" indent="-285750">
              <a:buFont typeface="Arial" panose="020B0604020202020204" pitchFamily="34" charset="0"/>
              <a:buChar char="•"/>
            </a:pPr>
            <a:r>
              <a:rPr lang="en-US" dirty="0"/>
              <a:t>Geometric center = f(t) relative to the tether’s mounting point</a:t>
            </a:r>
          </a:p>
          <a:p>
            <a:endParaRPr lang="en-US" dirty="0"/>
          </a:p>
        </p:txBody>
      </p:sp>
      <p:pic>
        <p:nvPicPr>
          <p:cNvPr id="5" name="Picture 4">
            <a:extLst>
              <a:ext uri="{FF2B5EF4-FFF2-40B4-BE49-F238E27FC236}">
                <a16:creationId xmlns:a16="http://schemas.microsoft.com/office/drawing/2014/main" id="{79DB7DDF-4E34-979A-6680-4CD58E6C2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47" y="1301337"/>
            <a:ext cx="8072394" cy="4255325"/>
          </a:xfrm>
          <a:prstGeom prst="rect">
            <a:avLst/>
          </a:prstGeom>
        </p:spPr>
      </p:pic>
      <p:pic>
        <p:nvPicPr>
          <p:cNvPr id="8" name="Picture 7">
            <a:extLst>
              <a:ext uri="{FF2B5EF4-FFF2-40B4-BE49-F238E27FC236}">
                <a16:creationId xmlns:a16="http://schemas.microsoft.com/office/drawing/2014/main" id="{B2D3F185-3E3D-1488-4901-44D9B750E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142" y="972822"/>
            <a:ext cx="3749634" cy="2743200"/>
          </a:xfrm>
          <a:prstGeom prst="rect">
            <a:avLst/>
          </a:prstGeom>
        </p:spPr>
      </p:pic>
      <p:pic>
        <p:nvPicPr>
          <p:cNvPr id="15" name="Picture 14">
            <a:extLst>
              <a:ext uri="{FF2B5EF4-FFF2-40B4-BE49-F238E27FC236}">
                <a16:creationId xmlns:a16="http://schemas.microsoft.com/office/drawing/2014/main" id="{CDDB5BC1-34DF-403C-F6D0-9DA398511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41" y="3714332"/>
            <a:ext cx="3708235" cy="2743200"/>
          </a:xfrm>
          <a:prstGeom prst="rect">
            <a:avLst/>
          </a:prstGeom>
        </p:spPr>
      </p:pic>
    </p:spTree>
    <p:extLst>
      <p:ext uri="{BB962C8B-B14F-4D97-AF65-F5344CB8AC3E}">
        <p14:creationId xmlns:p14="http://schemas.microsoft.com/office/powerpoint/2010/main" val="121937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50F23-4E1A-A647-9105-6DC7189E173B}"/>
              </a:ext>
            </a:extLst>
          </p:cNvPr>
          <p:cNvSpPr>
            <a:spLocks noGrp="1"/>
          </p:cNvSpPr>
          <p:nvPr>
            <p:ph type="title"/>
          </p:nvPr>
        </p:nvSpPr>
        <p:spPr/>
        <p:txBody>
          <a:bodyPr>
            <a:normAutofit/>
          </a:bodyPr>
          <a:lstStyle/>
          <a:p>
            <a:r>
              <a:rPr lang="en-US" dirty="0"/>
              <a:t>Buoy Subjected to large Wave-Form</a:t>
            </a:r>
            <a:br>
              <a:rPr lang="en-US" dirty="0"/>
            </a:br>
            <a:r>
              <a:rPr lang="en-US" dirty="0"/>
              <a:t>Validation Benchmark: Without (left) and With (right) Mooring</a:t>
            </a:r>
          </a:p>
        </p:txBody>
      </p:sp>
      <p:sp>
        <p:nvSpPr>
          <p:cNvPr id="3" name="Slide Number Placeholder 2">
            <a:extLst>
              <a:ext uri="{FF2B5EF4-FFF2-40B4-BE49-F238E27FC236}">
                <a16:creationId xmlns:a16="http://schemas.microsoft.com/office/drawing/2014/main" id="{39867A8D-D81F-2642-B38B-DB14ACD44131}"/>
              </a:ext>
            </a:extLst>
          </p:cNvPr>
          <p:cNvSpPr>
            <a:spLocks noGrp="1"/>
          </p:cNvSpPr>
          <p:nvPr>
            <p:ph type="sldNum" sz="quarter" idx="10"/>
          </p:nvPr>
        </p:nvSpPr>
        <p:spPr/>
        <p:txBody>
          <a:bodyPr/>
          <a:lstStyle/>
          <a:p>
            <a:fld id="{4FAB73BC-B049-4115-A692-8D63A059BFB8}" type="slidenum">
              <a:rPr lang="en-US" smtClean="0"/>
              <a:pPr/>
              <a:t>15</a:t>
            </a:fld>
            <a:endParaRPr lang="en-US" dirty="0"/>
          </a:p>
        </p:txBody>
      </p:sp>
      <p:pic>
        <p:nvPicPr>
          <p:cNvPr id="6" name="Picture 5">
            <a:extLst>
              <a:ext uri="{FF2B5EF4-FFF2-40B4-BE49-F238E27FC236}">
                <a16:creationId xmlns:a16="http://schemas.microsoft.com/office/drawing/2014/main" id="{3322ABA4-3B91-CB44-B635-7C89DCDEB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7181" y="1867761"/>
            <a:ext cx="5880100" cy="3771900"/>
          </a:xfrm>
          <a:prstGeom prst="rect">
            <a:avLst/>
          </a:prstGeom>
        </p:spPr>
      </p:pic>
      <p:sp>
        <p:nvSpPr>
          <p:cNvPr id="10" name="TextBox 9">
            <a:extLst>
              <a:ext uri="{FF2B5EF4-FFF2-40B4-BE49-F238E27FC236}">
                <a16:creationId xmlns:a16="http://schemas.microsoft.com/office/drawing/2014/main" id="{AAC6A416-6B3D-A547-A2CE-DB7558B69AA1}"/>
              </a:ext>
            </a:extLst>
          </p:cNvPr>
          <p:cNvSpPr txBox="1"/>
          <p:nvPr/>
        </p:nvSpPr>
        <p:spPr>
          <a:xfrm>
            <a:off x="2194560" y="6013525"/>
            <a:ext cx="0" cy="0"/>
          </a:xfrm>
          <a:prstGeom prst="rect">
            <a:avLst/>
          </a:prstGeom>
        </p:spPr>
        <p:txBody>
          <a:bodyPr vert="horz" wrap="none" lIns="91440" tIns="45720" rIns="91440" bIns="45720" rtlCol="0">
            <a:noAutofit/>
          </a:bodyPr>
          <a:lstStyle/>
          <a:p>
            <a:pPr algn="l"/>
            <a:endParaRPr lang="en-US" dirty="0"/>
          </a:p>
        </p:txBody>
      </p:sp>
      <p:pic>
        <p:nvPicPr>
          <p:cNvPr id="13" name="low_com.mp4" descr="low_com.mp4">
            <a:hlinkClick r:id="" action="ppaction://media"/>
            <a:extLst>
              <a:ext uri="{FF2B5EF4-FFF2-40B4-BE49-F238E27FC236}">
                <a16:creationId xmlns:a16="http://schemas.microsoft.com/office/drawing/2014/main" id="{4DB62305-0018-0849-A955-9121B591E9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719" y="1867761"/>
            <a:ext cx="5702300" cy="3657600"/>
          </a:xfrm>
          <a:prstGeom prst="rect">
            <a:avLst/>
          </a:prstGeom>
        </p:spPr>
      </p:pic>
    </p:spTree>
    <p:extLst>
      <p:ext uri="{BB962C8B-B14F-4D97-AF65-F5344CB8AC3E}">
        <p14:creationId xmlns:p14="http://schemas.microsoft.com/office/powerpoint/2010/main" val="101795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64F8D-5187-4A42-A69F-96D4B5DEECC0}"/>
              </a:ext>
            </a:extLst>
          </p:cNvPr>
          <p:cNvSpPr>
            <a:spLocks noGrp="1"/>
          </p:cNvSpPr>
          <p:nvPr>
            <p:ph type="title"/>
          </p:nvPr>
        </p:nvSpPr>
        <p:spPr/>
        <p:txBody>
          <a:bodyPr>
            <a:normAutofit/>
          </a:bodyPr>
          <a:lstStyle/>
          <a:p>
            <a:r>
              <a:rPr lang="en-US" dirty="0"/>
              <a:t>Buoy Subjected to large Wave-Form</a:t>
            </a:r>
            <a:br>
              <a:rPr lang="en-US" dirty="0"/>
            </a:br>
            <a:r>
              <a:rPr lang="en-US" dirty="0"/>
              <a:t>Validation Benchmark: Explore Center of Mass</a:t>
            </a:r>
          </a:p>
        </p:txBody>
      </p:sp>
      <p:sp>
        <p:nvSpPr>
          <p:cNvPr id="3" name="Slide Number Placeholder 2">
            <a:extLst>
              <a:ext uri="{FF2B5EF4-FFF2-40B4-BE49-F238E27FC236}">
                <a16:creationId xmlns:a16="http://schemas.microsoft.com/office/drawing/2014/main" id="{C3D9DF36-9980-0D43-8AA4-7F834CA70F80}"/>
              </a:ext>
            </a:extLst>
          </p:cNvPr>
          <p:cNvSpPr>
            <a:spLocks noGrp="1"/>
          </p:cNvSpPr>
          <p:nvPr>
            <p:ph type="sldNum" sz="quarter" idx="10"/>
          </p:nvPr>
        </p:nvSpPr>
        <p:spPr/>
        <p:txBody>
          <a:bodyPr/>
          <a:lstStyle/>
          <a:p>
            <a:fld id="{4FAB73BC-B049-4115-A692-8D63A059BFB8}" type="slidenum">
              <a:rPr lang="en-US" smtClean="0"/>
              <a:pPr/>
              <a:t>16</a:t>
            </a:fld>
            <a:endParaRPr lang="en-US" dirty="0"/>
          </a:p>
        </p:txBody>
      </p:sp>
      <p:pic>
        <p:nvPicPr>
          <p:cNvPr id="4" name="high_com.mp4" descr="high_com.mp4">
            <a:hlinkClick r:id="" action="ppaction://media"/>
            <a:extLst>
              <a:ext uri="{FF2B5EF4-FFF2-40B4-BE49-F238E27FC236}">
                <a16:creationId xmlns:a16="http://schemas.microsoft.com/office/drawing/2014/main" id="{BAE8E32C-3AF9-8643-AB42-9AC547DEC2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1981" y="2724987"/>
            <a:ext cx="5702300" cy="3657600"/>
          </a:xfrm>
          <a:prstGeom prst="rect">
            <a:avLst/>
          </a:prstGeom>
        </p:spPr>
      </p:pic>
      <p:pic>
        <p:nvPicPr>
          <p:cNvPr id="8" name="low_com.mp4" descr="low_com.mp4">
            <a:hlinkClick r:id="" action="ppaction://media"/>
            <a:extLst>
              <a:ext uri="{FF2B5EF4-FFF2-40B4-BE49-F238E27FC236}">
                <a16:creationId xmlns:a16="http://schemas.microsoft.com/office/drawing/2014/main" id="{02957166-C18C-5545-AF11-22C27B686D5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06381" y="2724987"/>
            <a:ext cx="5702300" cy="3657600"/>
          </a:xfrm>
          <a:prstGeom prst="rect">
            <a:avLst/>
          </a:prstGeom>
        </p:spPr>
      </p:pic>
      <p:grpSp>
        <p:nvGrpSpPr>
          <p:cNvPr id="9" name="Group 8">
            <a:extLst>
              <a:ext uri="{FF2B5EF4-FFF2-40B4-BE49-F238E27FC236}">
                <a16:creationId xmlns:a16="http://schemas.microsoft.com/office/drawing/2014/main" id="{6DF3002D-CD6C-524B-8162-D8C2B7EFBB6B}"/>
              </a:ext>
            </a:extLst>
          </p:cNvPr>
          <p:cNvGrpSpPr/>
          <p:nvPr/>
        </p:nvGrpSpPr>
        <p:grpSpPr>
          <a:xfrm>
            <a:off x="9882290" y="907613"/>
            <a:ext cx="1839310" cy="1828800"/>
            <a:chOff x="9785010" y="900869"/>
            <a:chExt cx="1839310" cy="1828800"/>
          </a:xfrm>
        </p:grpSpPr>
        <p:cxnSp>
          <p:nvCxnSpPr>
            <p:cNvPr id="10" name="Straight Connector 9">
              <a:extLst>
                <a:ext uri="{FF2B5EF4-FFF2-40B4-BE49-F238E27FC236}">
                  <a16:creationId xmlns:a16="http://schemas.microsoft.com/office/drawing/2014/main" id="{419DEE68-1FB5-F747-9460-4205633DC6F9}"/>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1EB954-0112-5D44-8F74-9FBBC4BC117B}"/>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0F5D3C-5790-604F-9C77-9C0240FD41C7}"/>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D573D33D-9928-4C40-A830-0D3FEC9E2B28}"/>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14" name="Oval 13">
            <a:extLst>
              <a:ext uri="{FF2B5EF4-FFF2-40B4-BE49-F238E27FC236}">
                <a16:creationId xmlns:a16="http://schemas.microsoft.com/office/drawing/2014/main" id="{29169EB4-3FE2-8649-917B-0A302924E48B}"/>
              </a:ext>
            </a:extLst>
          </p:cNvPr>
          <p:cNvSpPr/>
          <p:nvPr/>
        </p:nvSpPr>
        <p:spPr>
          <a:xfrm>
            <a:off x="10668473" y="2175737"/>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8AF79F4-2A75-8F41-9D3D-BD1FC4119FA8}"/>
              </a:ext>
            </a:extLst>
          </p:cNvPr>
          <p:cNvCxnSpPr>
            <a:cxnSpLocks/>
          </p:cNvCxnSpPr>
          <p:nvPr/>
        </p:nvCxnSpPr>
        <p:spPr>
          <a:xfrm>
            <a:off x="10801945" y="981183"/>
            <a:ext cx="0" cy="13747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B6E31E4-6FE2-2E47-8F07-9117D58EC1AA}"/>
              </a:ext>
            </a:extLst>
          </p:cNvPr>
          <p:cNvSpPr txBox="1"/>
          <p:nvPr/>
        </p:nvSpPr>
        <p:spPr>
          <a:xfrm>
            <a:off x="10434922" y="2866917"/>
            <a:ext cx="0" cy="0"/>
          </a:xfrm>
          <a:prstGeom prst="rect">
            <a:avLst/>
          </a:prstGeom>
        </p:spPr>
        <p:txBody>
          <a:bodyPr vert="horz" wrap="none" lIns="91440" tIns="45720" rIns="91440" bIns="45720" rtlCol="0">
            <a:noAutofit/>
          </a:bodyPr>
          <a:lstStyle/>
          <a:p>
            <a:pPr algn="l"/>
            <a:r>
              <a:rPr lang="en-US" dirty="0"/>
              <a:t>Low COM</a:t>
            </a:r>
          </a:p>
        </p:txBody>
      </p:sp>
      <p:grpSp>
        <p:nvGrpSpPr>
          <p:cNvPr id="18" name="Group 17">
            <a:extLst>
              <a:ext uri="{FF2B5EF4-FFF2-40B4-BE49-F238E27FC236}">
                <a16:creationId xmlns:a16="http://schemas.microsoft.com/office/drawing/2014/main" id="{23064217-9D29-2944-AA51-25AE3D7F4F22}"/>
              </a:ext>
            </a:extLst>
          </p:cNvPr>
          <p:cNvGrpSpPr/>
          <p:nvPr/>
        </p:nvGrpSpPr>
        <p:grpSpPr>
          <a:xfrm>
            <a:off x="673776" y="982918"/>
            <a:ext cx="1839310" cy="1828800"/>
            <a:chOff x="9785010" y="900869"/>
            <a:chExt cx="1839310" cy="1828800"/>
          </a:xfrm>
        </p:grpSpPr>
        <p:cxnSp>
          <p:nvCxnSpPr>
            <p:cNvPr id="19" name="Straight Connector 18">
              <a:extLst>
                <a:ext uri="{FF2B5EF4-FFF2-40B4-BE49-F238E27FC236}">
                  <a16:creationId xmlns:a16="http://schemas.microsoft.com/office/drawing/2014/main" id="{24FBC8FF-33FA-0546-8B1D-E7544A32C1E7}"/>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BFDF2E-C7F2-3D4C-9286-8F1E15B5E4FF}"/>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1705C1-2F41-1147-AC0F-937EFCD48935}"/>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1CFE70EE-B95F-B044-B0FB-B8BBD0DFA592}"/>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23" name="Oval 22">
            <a:extLst>
              <a:ext uri="{FF2B5EF4-FFF2-40B4-BE49-F238E27FC236}">
                <a16:creationId xmlns:a16="http://schemas.microsoft.com/office/drawing/2014/main" id="{9BB6CFA6-7181-2043-B9B7-220AD8379CF1}"/>
              </a:ext>
            </a:extLst>
          </p:cNvPr>
          <p:cNvSpPr/>
          <p:nvPr/>
        </p:nvSpPr>
        <p:spPr>
          <a:xfrm>
            <a:off x="1459959" y="2027826"/>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5E780330-4051-554D-B71E-C2E0B3618F92}"/>
              </a:ext>
            </a:extLst>
          </p:cNvPr>
          <p:cNvCxnSpPr>
            <a:cxnSpLocks/>
          </p:cNvCxnSpPr>
          <p:nvPr/>
        </p:nvCxnSpPr>
        <p:spPr>
          <a:xfrm>
            <a:off x="1589492" y="1056488"/>
            <a:ext cx="7878"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07733C3-83D8-BD46-BB17-C8FD47D5DDBF}"/>
              </a:ext>
            </a:extLst>
          </p:cNvPr>
          <p:cNvSpPr txBox="1"/>
          <p:nvPr/>
        </p:nvSpPr>
        <p:spPr>
          <a:xfrm>
            <a:off x="2045776" y="2847196"/>
            <a:ext cx="0" cy="0"/>
          </a:xfrm>
          <a:prstGeom prst="rect">
            <a:avLst/>
          </a:prstGeom>
        </p:spPr>
        <p:txBody>
          <a:bodyPr vert="horz" wrap="none" lIns="91440" tIns="45720" rIns="91440" bIns="45720" rtlCol="0">
            <a:noAutofit/>
          </a:bodyPr>
          <a:lstStyle/>
          <a:p>
            <a:pPr algn="l"/>
            <a:r>
              <a:rPr lang="en-US" dirty="0"/>
              <a:t>High COM</a:t>
            </a:r>
          </a:p>
        </p:txBody>
      </p:sp>
    </p:spTree>
    <p:extLst>
      <p:ext uri="{BB962C8B-B14F-4D97-AF65-F5344CB8AC3E}">
        <p14:creationId xmlns:p14="http://schemas.microsoft.com/office/powerpoint/2010/main" val="332232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67" fill="hold"/>
                                        <p:tgtEl>
                                          <p:spTgt spid="4"/>
                                        </p:tgtEl>
                                      </p:cBhvr>
                                    </p:cmd>
                                  </p:childTnLst>
                                </p:cTn>
                              </p:par>
                              <p:par>
                                <p:cTn id="7" presetID="1" presetClass="mediacall" presetSubtype="0" fill="hold" nodeType="withEffect">
                                  <p:stCondLst>
                                    <p:cond delay="0"/>
                                  </p:stCondLst>
                                  <p:childTnLst>
                                    <p:cmd type="call" cmd="playFrom(0.0)">
                                      <p:cBhvr>
                                        <p:cTn id="8" dur="11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video>
              <p:cMediaNode vol="80000">
                <p:cTn id="10"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03EA-0680-5548-ACF8-D48345738585}"/>
              </a:ext>
            </a:extLst>
          </p:cNvPr>
          <p:cNvSpPr>
            <a:spLocks noGrp="1"/>
          </p:cNvSpPr>
          <p:nvPr>
            <p:ph type="title"/>
          </p:nvPr>
        </p:nvSpPr>
        <p:spPr/>
        <p:txBody>
          <a:bodyPr/>
          <a:lstStyle/>
          <a:p>
            <a:r>
              <a:rPr lang="en-US" dirty="0"/>
              <a:t>Conclusions</a:t>
            </a:r>
          </a:p>
        </p:txBody>
      </p:sp>
      <p:sp>
        <p:nvSpPr>
          <p:cNvPr id="3" name="Slide Number Placeholder 2">
            <a:extLst>
              <a:ext uri="{FF2B5EF4-FFF2-40B4-BE49-F238E27FC236}">
                <a16:creationId xmlns:a16="http://schemas.microsoft.com/office/drawing/2014/main" id="{F467184F-05D4-F04C-AA56-91561716BE10}"/>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600D53AC-0583-9E4B-A9D4-DF2E7118B825}"/>
              </a:ext>
            </a:extLst>
          </p:cNvPr>
          <p:cNvSpPr>
            <a:spLocks noGrp="1"/>
          </p:cNvSpPr>
          <p:nvPr>
            <p:ph sz="quarter" idx="11"/>
          </p:nvPr>
        </p:nvSpPr>
        <p:spPr/>
        <p:txBody>
          <a:bodyPr/>
          <a:lstStyle/>
          <a:p>
            <a:pPr marL="342900" indent="-342900">
              <a:buFont typeface="Arial" panose="020B0604020202020204" pitchFamily="34" charset="0"/>
              <a:buChar char="•"/>
            </a:pPr>
            <a:r>
              <a:rPr lang="en-US" dirty="0"/>
              <a:t>Although less complex from a physics perspective, development of a WEC mod/sim tool is complex</a:t>
            </a:r>
          </a:p>
          <a:p>
            <a:pPr marL="342900" indent="-342900">
              <a:buFont typeface="Arial" panose="020B0604020202020204" pitchFamily="34" charset="0"/>
              <a:buChar char="•"/>
            </a:pPr>
            <a:r>
              <a:rPr lang="en-US" dirty="0"/>
              <a:t>Critical Attributes include: solid core numerical discretization, VOF transport, and mesh motion coupling</a:t>
            </a:r>
          </a:p>
          <a:p>
            <a:pPr marL="342900" indent="-342900">
              <a:buFont typeface="Arial" panose="020B0604020202020204" pitchFamily="34" charset="0"/>
              <a:buChar char="•"/>
            </a:pPr>
            <a:r>
              <a:rPr lang="en-US" dirty="0"/>
              <a:t>Credibility established for the three components</a:t>
            </a:r>
          </a:p>
          <a:p>
            <a:pPr marL="342900" indent="-342900">
              <a:buFont typeface="Arial" panose="020B0604020202020204" pitchFamily="34" charset="0"/>
              <a:buChar char="•"/>
            </a:pPr>
            <a:r>
              <a:rPr lang="en-US" dirty="0"/>
              <a:t>Novel residual-based stabilization provided for VOF use case</a:t>
            </a:r>
          </a:p>
          <a:p>
            <a:pPr marL="342900" indent="-342900">
              <a:buFont typeface="Arial" panose="020B0604020202020204" pitchFamily="34" charset="0"/>
              <a:buChar char="•"/>
            </a:pPr>
            <a:r>
              <a:rPr lang="en-US" dirty="0"/>
              <a:t>Improved validation for free and moored buoy drop</a:t>
            </a:r>
          </a:p>
          <a:p>
            <a:pPr marL="342900" indent="-342900">
              <a:buFont typeface="Arial" panose="020B0604020202020204" pitchFamily="34" charset="0"/>
              <a:buChar char="•"/>
            </a:pPr>
            <a:r>
              <a:rPr lang="en-US" dirty="0"/>
              <a:t>Simulation tool is well-posed to contribute to sustainable renewable energy designs</a:t>
            </a:r>
          </a:p>
        </p:txBody>
      </p:sp>
    </p:spTree>
    <p:extLst>
      <p:ext uri="{BB962C8B-B14F-4D97-AF65-F5344CB8AC3E}">
        <p14:creationId xmlns:p14="http://schemas.microsoft.com/office/powerpoint/2010/main" val="18342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Acknowledgements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lstStyle/>
          <a:p>
            <a:pPr marL="342900" indent="-342900">
              <a:buFont typeface="Arial" panose="020B0604020202020204" pitchFamily="34" charset="0"/>
              <a:buChar char="•"/>
            </a:pPr>
            <a:r>
              <a:rPr lang="en-US" dirty="0"/>
              <a:t>Wyatt Horne, </a:t>
            </a:r>
            <a:r>
              <a:rPr lang="en-US" sz="2000" dirty="0"/>
              <a:t>Computational Thermal and Fluid Mechanics (1541)</a:t>
            </a:r>
            <a:endParaRPr lang="en-US" dirty="0"/>
          </a:p>
          <a:p>
            <a:pPr marL="726948" lvl="1" indent="-342900">
              <a:buFont typeface="Arial" panose="020B0604020202020204" pitchFamily="34" charset="0"/>
              <a:buChar char="•"/>
            </a:pPr>
            <a:r>
              <a:rPr lang="en-US" dirty="0"/>
              <a:t>Leveraged six-DOF + Overset expertise</a:t>
            </a:r>
          </a:p>
          <a:p>
            <a:pPr marL="726948" lvl="1" indent="-342900">
              <a:buFont typeface="Arial" panose="020B0604020202020204" pitchFamily="34" charset="0"/>
              <a:buChar char="•"/>
            </a:pPr>
            <a:r>
              <a:rPr lang="en-US" dirty="0"/>
              <a:t>Team member, co-author</a:t>
            </a:r>
          </a:p>
          <a:p>
            <a:pPr lvl="1" indent="0">
              <a:buNone/>
            </a:pPr>
            <a:endParaRPr lang="en-US" dirty="0"/>
          </a:p>
          <a:p>
            <a:pPr marL="342900" indent="-342900">
              <a:buFont typeface="Arial" panose="020B0604020202020204" pitchFamily="34" charset="0"/>
              <a:buChar char="•"/>
            </a:pPr>
            <a:r>
              <a:rPr lang="en-US" dirty="0"/>
              <a:t>Sandia’s Advanced Scientific Computing (ASC)</a:t>
            </a:r>
          </a:p>
          <a:p>
            <a:pPr marL="342900" indent="-342900">
              <a:buFont typeface="Arial" panose="020B0604020202020204" pitchFamily="34" charset="0"/>
              <a:buChar char="•"/>
            </a:pPr>
            <a:r>
              <a:rPr lang="en-US" dirty="0" err="1"/>
              <a:t>Exascale</a:t>
            </a:r>
            <a:r>
              <a:rPr lang="en-US" dirty="0"/>
              <a:t> Computing Project</a:t>
            </a:r>
          </a:p>
          <a:p>
            <a:pPr marL="342900" indent="-342900">
              <a:buFont typeface="Arial" panose="020B0604020202020204" pitchFamily="34" charset="0"/>
              <a:buChar char="•"/>
            </a:pPr>
            <a:r>
              <a:rPr lang="en-US" dirty="0"/>
              <a:t>Water Power Technologies Department (8922); staff Jesse Roberts and Chris Chartrand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Stanford CTR and ICME, including:</a:t>
            </a:r>
          </a:p>
          <a:p>
            <a:pPr marL="726948" lvl="1" indent="-342900">
              <a:buFont typeface="Arial" panose="020B0604020202020204" pitchFamily="34" charset="0"/>
              <a:buChar char="•"/>
            </a:pPr>
            <a:r>
              <a:rPr lang="en-US" dirty="0"/>
              <a:t>Professor </a:t>
            </a:r>
            <a:r>
              <a:rPr lang="en-US" dirty="0" err="1"/>
              <a:t>Parviz</a:t>
            </a:r>
            <a:r>
              <a:rPr lang="en-US" dirty="0"/>
              <a:t> </a:t>
            </a:r>
            <a:r>
              <a:rPr lang="en-US" dirty="0" err="1"/>
              <a:t>Moin</a:t>
            </a:r>
            <a:r>
              <a:rPr lang="en-US" dirty="0"/>
              <a:t>, </a:t>
            </a:r>
          </a:p>
          <a:p>
            <a:pPr marL="726948" lvl="1" indent="-342900">
              <a:buFont typeface="Arial" panose="020B0604020202020204" pitchFamily="34" charset="0"/>
              <a:buChar char="•"/>
            </a:pPr>
            <a:r>
              <a:rPr lang="en-US" dirty="0"/>
              <a:t>Susan Dorman, and </a:t>
            </a:r>
          </a:p>
          <a:p>
            <a:pPr marL="726948" lvl="1" indent="-342900">
              <a:buFont typeface="Arial" panose="020B0604020202020204" pitchFamily="34" charset="0"/>
              <a:buChar char="•"/>
            </a:pPr>
            <a:r>
              <a:rPr lang="en-US" dirty="0"/>
              <a:t>Mikayla Booker</a:t>
            </a:r>
          </a:p>
        </p:txBody>
      </p:sp>
      <p:pic>
        <p:nvPicPr>
          <p:cNvPr id="5" name="Picture 4">
            <a:extLst>
              <a:ext uri="{FF2B5EF4-FFF2-40B4-BE49-F238E27FC236}">
                <a16:creationId xmlns:a16="http://schemas.microsoft.com/office/drawing/2014/main" id="{3ED94F08-1A6F-94C0-194E-610BB0473B18}"/>
              </a:ext>
            </a:extLst>
          </p:cNvPr>
          <p:cNvPicPr>
            <a:picLocks noChangeAspect="1"/>
          </p:cNvPicPr>
          <p:nvPr/>
        </p:nvPicPr>
        <p:blipFill>
          <a:blip r:embed="rId2"/>
          <a:stretch>
            <a:fillRect/>
          </a:stretch>
        </p:blipFill>
        <p:spPr>
          <a:xfrm>
            <a:off x="5763268" y="1757486"/>
            <a:ext cx="1326630" cy="914400"/>
          </a:xfrm>
          <a:prstGeom prst="rect">
            <a:avLst/>
          </a:prstGeom>
        </p:spPr>
      </p:pic>
      <p:pic>
        <p:nvPicPr>
          <p:cNvPr id="6" name="Picture 5">
            <a:extLst>
              <a:ext uri="{FF2B5EF4-FFF2-40B4-BE49-F238E27FC236}">
                <a16:creationId xmlns:a16="http://schemas.microsoft.com/office/drawing/2014/main" id="{841FB116-EE17-9145-446E-1A99C5355DFE}"/>
              </a:ext>
            </a:extLst>
          </p:cNvPr>
          <p:cNvPicPr>
            <a:picLocks noChangeAspect="1"/>
          </p:cNvPicPr>
          <p:nvPr/>
        </p:nvPicPr>
        <p:blipFill>
          <a:blip r:embed="rId3"/>
          <a:stretch>
            <a:fillRect/>
          </a:stretch>
        </p:blipFill>
        <p:spPr>
          <a:xfrm>
            <a:off x="7391402" y="1757486"/>
            <a:ext cx="609600" cy="914400"/>
          </a:xfrm>
          <a:prstGeom prst="rect">
            <a:avLst/>
          </a:prstGeom>
        </p:spPr>
      </p:pic>
      <p:sp>
        <p:nvSpPr>
          <p:cNvPr id="7" name="TextBox 6">
            <a:extLst>
              <a:ext uri="{FF2B5EF4-FFF2-40B4-BE49-F238E27FC236}">
                <a16:creationId xmlns:a16="http://schemas.microsoft.com/office/drawing/2014/main" id="{D9628D6C-F4E9-8451-A594-422746A60941}"/>
              </a:ext>
            </a:extLst>
          </p:cNvPr>
          <p:cNvSpPr txBox="1"/>
          <p:nvPr/>
        </p:nvSpPr>
        <p:spPr>
          <a:xfrm>
            <a:off x="7148941" y="1662541"/>
            <a:ext cx="0" cy="0"/>
          </a:xfrm>
          <a:prstGeom prst="rect">
            <a:avLst/>
          </a:prstGeom>
        </p:spPr>
        <p:txBody>
          <a:bodyPr vert="horz" wrap="none" lIns="91440" tIns="45720" rIns="91440" bIns="45720" rtlCol="0">
            <a:noAutofit/>
          </a:bodyPr>
          <a:lstStyle/>
          <a:p>
            <a:pPr algn="l"/>
            <a:r>
              <a:rPr lang="en-US" sz="6600" dirty="0"/>
              <a:t>(   )</a:t>
            </a:r>
          </a:p>
        </p:txBody>
      </p:sp>
      <p:sp>
        <p:nvSpPr>
          <p:cNvPr id="8" name="TextBox 7">
            <a:extLst>
              <a:ext uri="{FF2B5EF4-FFF2-40B4-BE49-F238E27FC236}">
                <a16:creationId xmlns:a16="http://schemas.microsoft.com/office/drawing/2014/main" id="{77454DC5-03F8-A524-B9D6-29F9AB05E8BD}"/>
              </a:ext>
            </a:extLst>
          </p:cNvPr>
          <p:cNvSpPr txBox="1"/>
          <p:nvPr/>
        </p:nvSpPr>
        <p:spPr>
          <a:xfrm>
            <a:off x="8021785" y="2604672"/>
            <a:ext cx="0" cy="0"/>
          </a:xfrm>
          <a:prstGeom prst="rect">
            <a:avLst/>
          </a:prstGeom>
        </p:spPr>
        <p:txBody>
          <a:bodyPr vert="horz" wrap="none" lIns="91440" tIns="45720" rIns="91440" bIns="45720" rtlCol="0">
            <a:noAutofit/>
          </a:bodyPr>
          <a:lstStyle/>
          <a:p>
            <a:pPr algn="l"/>
            <a:r>
              <a:rPr lang="en-US" dirty="0"/>
              <a:t>PSAAP-2</a:t>
            </a:r>
          </a:p>
        </p:txBody>
      </p:sp>
      <p:cxnSp>
        <p:nvCxnSpPr>
          <p:cNvPr id="10" name="Straight Arrow Connector 9">
            <a:extLst>
              <a:ext uri="{FF2B5EF4-FFF2-40B4-BE49-F238E27FC236}">
                <a16:creationId xmlns:a16="http://schemas.microsoft.com/office/drawing/2014/main" id="{E3673544-B294-46FC-E682-F9940DED8764}"/>
              </a:ext>
            </a:extLst>
          </p:cNvPr>
          <p:cNvCxnSpPr/>
          <p:nvPr/>
        </p:nvCxnSpPr>
        <p:spPr>
          <a:xfrm>
            <a:off x="8423564" y="2214686"/>
            <a:ext cx="106680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542084-8FE9-B480-199E-B0F54AD9F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014" y="1770186"/>
            <a:ext cx="2247900" cy="901700"/>
          </a:xfrm>
          <a:prstGeom prst="rect">
            <a:avLst/>
          </a:prstGeom>
        </p:spPr>
      </p:pic>
    </p:spTree>
    <p:extLst>
      <p:ext uri="{BB962C8B-B14F-4D97-AF65-F5344CB8AC3E}">
        <p14:creationId xmlns:p14="http://schemas.microsoft.com/office/powerpoint/2010/main" val="121746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normAutofit/>
          </a:bodyPr>
          <a:lstStyle/>
          <a:p>
            <a:r>
              <a:rPr lang="en-US" dirty="0"/>
              <a:t>Building a Credible, Open-source High-fidelity Computational Fluid Dynamics Tool Suitable for Renewable Wave Energy Applications</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1139140" cy="5448300"/>
          </a:xfrm>
        </p:spPr>
        <p:txBody>
          <a:bodyPr>
            <a:noAutofit/>
          </a:bodyPr>
          <a:lstStyle/>
          <a:p>
            <a:pPr algn="just">
              <a:spcBef>
                <a:spcPts val="0"/>
              </a:spcBef>
            </a:pPr>
            <a:r>
              <a:rPr lang="en-US" sz="1600" b="0" i="0" u="none" strike="noStrike" dirty="0">
                <a:solidFill>
                  <a:srgbClr val="000000"/>
                </a:solidFill>
                <a:effectLst/>
              </a:rPr>
              <a:t>In this presentation, an unstructured, low-Mach, balanced-force, volume of fluid numerical methodology is overviewed whose prime objective is to target the modeling of wave-based renewable energy devices using high-</a:t>
            </a:r>
            <a:r>
              <a:rPr lang="en-US" sz="1600" dirty="0">
                <a:solidFill>
                  <a:srgbClr val="000000"/>
                </a:solidFill>
              </a:rPr>
              <a:t>fidelity computational fluid dynamics approaches.</a:t>
            </a:r>
            <a:r>
              <a:rPr lang="en-US" sz="1600" b="0" i="0" u="none" strike="noStrike" dirty="0">
                <a:solidFill>
                  <a:srgbClr val="000000"/>
                </a:solidFill>
                <a:effectLst/>
              </a:rPr>
              <a:t> </a:t>
            </a:r>
            <a:r>
              <a:rPr lang="en-US" sz="1600" dirty="0">
                <a:effectLst/>
              </a:rPr>
              <a:t>A control volume finite element numerical discretization, which includes novel residual-based stabilization for the volume of fluid equation, is established. Although WEC mod/sim requirements lack typical </a:t>
            </a:r>
            <a:r>
              <a:rPr lang="en-US" sz="1600" dirty="0" err="1">
                <a:effectLst/>
              </a:rPr>
              <a:t>multiphysics</a:t>
            </a:r>
            <a:r>
              <a:rPr lang="en-US" sz="1600" dirty="0">
                <a:effectLst/>
              </a:rPr>
              <a:t> complexities, other technical challenges exist, such as ensuring non-diffusive fluid transport in the presence of mesh modification and modeling floating devices that are free to move in a non-prescribed trajectory. The presentation outlines three critical components of a WEC mod/sim tool including 1) stable and accurate unstructured low-Mach fluid mechanics </a:t>
            </a:r>
            <a:r>
              <a:rPr lang="en-US" sz="1600" dirty="0" err="1">
                <a:effectLst/>
              </a:rPr>
              <a:t>discretizations</a:t>
            </a:r>
            <a:r>
              <a:rPr lang="en-US" sz="1600" dirty="0">
                <a:effectLst/>
              </a:rPr>
              <a:t>, 2) low-dissipation volume of fluid transport in the presence of PDE-based sharpening, and 3) mesh motion methodologies that encompass mesh deformation, sliding mesh, and overset approaches. Credibility of this numerical approach is established in the open-source </a:t>
            </a:r>
            <a:r>
              <a:rPr lang="en-US" sz="1600" dirty="0" err="1">
                <a:effectLst/>
              </a:rPr>
              <a:t>Nalu</a:t>
            </a:r>
            <a:r>
              <a:rPr lang="en-US" sz="1600" dirty="0">
                <a:effectLst/>
              </a:rPr>
              <a:t> simulation tool by deploying a code verification and model validation hierarchy across the intersection of the three critical components. A formal buoy validation case, with and without mooring, is presented, in addition to validation benchmark cases that reside in the high-displacement regime. These validation cases showcase an implicit overset unstructured mesh construct that allows a wave energy converter (WEC) geometry to freely move about a background domain, thereby establishing the efficacy of the approach in this challenging multiphase flow application. </a:t>
            </a:r>
            <a:endParaRPr lang="en-US" sz="1400" dirty="0">
              <a:effectLst/>
            </a:endParaRPr>
          </a:p>
          <a:p>
            <a:pPr marL="0" marR="0" algn="just">
              <a:spcBef>
                <a:spcPts val="0"/>
              </a:spcBef>
              <a:spcAft>
                <a:spcPts val="0"/>
              </a:spcAft>
            </a:pPr>
            <a:endParaRPr lang="en-US" sz="1400" b="0" i="0" u="none" strike="noStrike" dirty="0">
              <a:solidFill>
                <a:srgbClr val="000000"/>
              </a:solidFill>
              <a:effectLst/>
            </a:endParaRPr>
          </a:p>
          <a:p>
            <a:pPr marL="0" marR="0" algn="just">
              <a:spcBef>
                <a:spcPts val="0"/>
              </a:spcBef>
              <a:spcAft>
                <a:spcPts val="0"/>
              </a:spcAft>
            </a:pPr>
            <a:r>
              <a:rPr lang="en-US" sz="1400" b="0" i="0" u="none" strike="noStrike" dirty="0">
                <a:solidFill>
                  <a:srgbClr val="000000"/>
                </a:solidFill>
                <a:effectLst/>
              </a:rPr>
              <a:t> </a:t>
            </a:r>
          </a:p>
          <a:p>
            <a:pPr marL="0" marR="0" algn="just">
              <a:spcBef>
                <a:spcPts val="0"/>
              </a:spcBef>
              <a:spcAft>
                <a:spcPts val="0"/>
              </a:spcAft>
            </a:pPr>
            <a:r>
              <a:rPr lang="en-US" sz="1400" b="0" i="1" u="none" strike="noStrike" dirty="0">
                <a:solidFill>
                  <a:srgbClr val="585754"/>
                </a:solidFill>
                <a:effectLst/>
              </a:rPr>
              <a:t>Dr. Stefan Domino’s research interest rests within low-Mach fluid mechanics methods development for complex systems that drive the coupling of mass, momentum, species and energy transport. His core research resides within the intersection of physics model development, numerical methods research, V&amp;V techniques exploration, </a:t>
            </a:r>
            <a:r>
              <a:rPr lang="en-US" sz="1400" b="0" i="1" u="none" strike="noStrike">
                <a:solidFill>
                  <a:srgbClr val="585754"/>
                </a:solidFill>
                <a:effectLst/>
              </a:rPr>
              <a:t>and high-performance </a:t>
            </a:r>
            <a:r>
              <a:rPr lang="en-US" sz="1400" b="0" i="1" u="none" strike="noStrike" dirty="0">
                <a:solidFill>
                  <a:srgbClr val="585754"/>
                </a:solidFill>
                <a:effectLst/>
              </a:rPr>
              <a:t>computing and coding methods for low-Mach turbulent flow applications. In support of his Adjunct Professor appointment within the Institute for Computational and Mathematical Engineering, Stefan also supports the co-teaching of ME469, Computational Methods in Fluid Mechanics, while continuing his primary career at Sandia National Laboratories (NM) as a Distinguished Member of the Technical Staff.</a:t>
            </a:r>
            <a:r>
              <a:rPr lang="en-US" sz="1400" i="1" dirty="0">
                <a:effectLst/>
              </a:rPr>
              <a:t> Stefan earned his Ph.D. in Chemical Engineering (2000) from the University of Utah, where he also supported the technical objectives of the ASCI Alliance Center, C-SAFE.</a:t>
            </a:r>
            <a:endParaRPr lang="en-US" sz="1400" b="0" i="1" u="none" strike="noStrike" dirty="0">
              <a:solidFill>
                <a:srgbClr val="000000"/>
              </a:solidFill>
              <a:effectLst/>
            </a:endParaRPr>
          </a:p>
          <a:p>
            <a:r>
              <a:rPr lang="en-US" sz="1200" dirty="0"/>
              <a:t>SNL is managed and operated by NTESS under DOE NNSA contract DE-NA0003525</a:t>
            </a:r>
            <a:endParaRPr lang="en-US" sz="1400" dirty="0"/>
          </a:p>
        </p:txBody>
      </p:sp>
      <p:sp>
        <p:nvSpPr>
          <p:cNvPr id="5" name="TextBox 4">
            <a:extLst>
              <a:ext uri="{FF2B5EF4-FFF2-40B4-BE49-F238E27FC236}">
                <a16:creationId xmlns:a16="http://schemas.microsoft.com/office/drawing/2014/main" id="{DF865674-BB5A-6694-F255-CE62355D224B}"/>
              </a:ext>
            </a:extLst>
          </p:cNvPr>
          <p:cNvSpPr txBox="1"/>
          <p:nvPr/>
        </p:nvSpPr>
        <p:spPr>
          <a:xfrm>
            <a:off x="4583876" y="3716976"/>
            <a:ext cx="0" cy="0"/>
          </a:xfrm>
          <a:prstGeom prst="rect">
            <a:avLst/>
          </a:prstGeom>
        </p:spPr>
        <p:txBody>
          <a:bodyPr vert="horz" wrap="none" lIns="91440" tIns="45720" rIns="91440" bIns="45720" rtlCol="0">
            <a:noAutofit/>
          </a:bodyPr>
          <a:lstStyle/>
          <a:p>
            <a:pPr algn="l"/>
            <a:r>
              <a:rPr lang="en-US" sz="4400" dirty="0"/>
              <a:t>-</a:t>
            </a:r>
          </a:p>
        </p:txBody>
      </p:sp>
    </p:spTree>
    <p:extLst>
      <p:ext uri="{BB962C8B-B14F-4D97-AF65-F5344CB8AC3E}">
        <p14:creationId xmlns:p14="http://schemas.microsoft.com/office/powerpoint/2010/main" val="302943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03A1-6EC1-9C47-AD71-4FF325E7CE4F}"/>
              </a:ext>
            </a:extLst>
          </p:cNvPr>
          <p:cNvSpPr>
            <a:spLocks noGrp="1"/>
          </p:cNvSpPr>
          <p:nvPr>
            <p:ph type="title"/>
          </p:nvPr>
        </p:nvSpPr>
        <p:spPr/>
        <p:txBody>
          <a:bodyPr/>
          <a:lstStyle/>
          <a:p>
            <a:r>
              <a:rPr lang="en-US" dirty="0"/>
              <a:t>Halo-based Approach for Non-Conformal Interfaces</a:t>
            </a:r>
          </a:p>
        </p:txBody>
      </p:sp>
      <p:sp>
        <p:nvSpPr>
          <p:cNvPr id="3" name="Slide Number Placeholder 2">
            <a:extLst>
              <a:ext uri="{FF2B5EF4-FFF2-40B4-BE49-F238E27FC236}">
                <a16:creationId xmlns:a16="http://schemas.microsoft.com/office/drawing/2014/main" id="{EF4CFF0A-1F56-ED48-A8E2-DEE7EC48EFCD}"/>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29C94704-2DBF-6147-A94E-4A485D900445}"/>
              </a:ext>
            </a:extLst>
          </p:cNvPr>
          <p:cNvSpPr>
            <a:spLocks noGrp="1"/>
          </p:cNvSpPr>
          <p:nvPr>
            <p:ph sz="quarter" idx="11"/>
          </p:nvPr>
        </p:nvSpPr>
        <p:spPr/>
        <p:txBody>
          <a:bodyPr/>
          <a:lstStyle/>
          <a:p>
            <a:pPr marL="342900" indent="-342900">
              <a:buFont typeface="Arial" panose="020B0604020202020204" pitchFamily="34" charset="0"/>
              <a:buChar char="•"/>
            </a:pPr>
            <a:r>
              <a:rPr lang="en-US" dirty="0"/>
              <a:t>Has the “flavor” of an overset method; i.e., extrusion of surface mesh to opposing domain with reconstruction of states</a:t>
            </a:r>
          </a:p>
          <a:p>
            <a:pPr marL="342900" indent="-342900">
              <a:buFont typeface="Arial" panose="020B0604020202020204" pitchFamily="34" charset="0"/>
              <a:buChar char="•"/>
            </a:pPr>
            <a:r>
              <a:rPr lang="en-US" dirty="0"/>
              <a:t>Two-pass algorithm:  surface_1:block_2 and surface_2:block_1</a:t>
            </a:r>
          </a:p>
          <a:p>
            <a:pPr marL="342900" indent="-342900">
              <a:buFont typeface="Arial" panose="020B0604020202020204" pitchFamily="34" charset="0"/>
              <a:buChar char="•"/>
            </a:pPr>
            <a:r>
              <a:rPr lang="en-US" dirty="0"/>
              <a:t>See extrusion-based method of Blades and Marcum, Int. J. </a:t>
            </a:r>
            <a:r>
              <a:rPr lang="en-US" dirty="0" err="1"/>
              <a:t>Numer</a:t>
            </a:r>
            <a:r>
              <a:rPr lang="en-US" dirty="0"/>
              <a:t>. Methods Fluids (2006) and </a:t>
            </a:r>
            <a:r>
              <a:rPr lang="en-US" dirty="0" err="1"/>
              <a:t>Dodds</a:t>
            </a:r>
            <a:r>
              <a:rPr lang="en-US" dirty="0"/>
              <a:t>, Imperial College Ph.D. (2016)</a:t>
            </a:r>
          </a:p>
          <a:p>
            <a:pPr marL="342900" indent="-342900">
              <a:buFont typeface="Arial" panose="020B0604020202020204" pitchFamily="34" charset="0"/>
              <a:buChar char="•"/>
            </a:pPr>
            <a:r>
              <a:rPr lang="en-US" dirty="0"/>
              <a:t>First implemented in low-Mach </a:t>
            </a:r>
            <a:r>
              <a:rPr lang="en-US" dirty="0" err="1"/>
              <a:t>Nalu</a:t>
            </a:r>
            <a:r>
              <a:rPr lang="en-US" dirty="0"/>
              <a:t> for wind-energy applications</a:t>
            </a:r>
          </a:p>
          <a:p>
            <a:pPr marL="726948" lvl="1" indent="-342900">
              <a:buFont typeface="Arial" panose="020B0604020202020204" pitchFamily="34" charset="0"/>
              <a:buChar char="•"/>
            </a:pPr>
            <a:r>
              <a:rPr lang="en-US" b="1" dirty="0"/>
              <a:t>Requires prescribed movement - OWC</a:t>
            </a:r>
          </a:p>
        </p:txBody>
      </p:sp>
      <p:pic>
        <p:nvPicPr>
          <p:cNvPr id="5" name="Picture 4" descr="haloCellMiddle.jpg">
            <a:extLst>
              <a:ext uri="{FF2B5EF4-FFF2-40B4-BE49-F238E27FC236}">
                <a16:creationId xmlns:a16="http://schemas.microsoft.com/office/drawing/2014/main" id="{1BA9D2E9-A6AE-FA4A-865F-9BBACF57C455}"/>
              </a:ext>
            </a:extLst>
          </p:cNvPr>
          <p:cNvPicPr>
            <a:picLocks noChangeAspect="1"/>
          </p:cNvPicPr>
          <p:nvPr/>
        </p:nvPicPr>
        <p:blipFill rotWithShape="1">
          <a:blip r:embed="rId4">
            <a:extLst>
              <a:ext uri="{28A0092B-C50C-407E-A947-70E740481C1C}">
                <a14:useLocalDpi xmlns:a14="http://schemas.microsoft.com/office/drawing/2010/main" val="0"/>
              </a:ext>
            </a:extLst>
          </a:blip>
          <a:srcRect l="29629" r="21182"/>
          <a:stretch/>
        </p:blipFill>
        <p:spPr>
          <a:xfrm>
            <a:off x="124884" y="3950619"/>
            <a:ext cx="2727770" cy="2761866"/>
          </a:xfrm>
          <a:prstGeom prst="rect">
            <a:avLst/>
          </a:prstGeom>
        </p:spPr>
      </p:pic>
      <p:pic>
        <p:nvPicPr>
          <p:cNvPr id="7" name="Picture 6" descr="haloCellMiddle.jpg">
            <a:extLst>
              <a:ext uri="{FF2B5EF4-FFF2-40B4-BE49-F238E27FC236}">
                <a16:creationId xmlns:a16="http://schemas.microsoft.com/office/drawing/2014/main" id="{87CF7088-6343-E34C-BE66-A514984BA7AC}"/>
              </a:ext>
            </a:extLst>
          </p:cNvPr>
          <p:cNvPicPr>
            <a:picLocks noChangeAspect="1"/>
          </p:cNvPicPr>
          <p:nvPr/>
        </p:nvPicPr>
        <p:blipFill rotWithShape="1">
          <a:blip r:embed="rId4">
            <a:extLst>
              <a:ext uri="{28A0092B-C50C-407E-A947-70E740481C1C}">
                <a14:useLocalDpi xmlns:a14="http://schemas.microsoft.com/office/drawing/2010/main" val="0"/>
              </a:ext>
            </a:extLst>
          </a:blip>
          <a:srcRect l="29629" r="21182"/>
          <a:stretch/>
        </p:blipFill>
        <p:spPr>
          <a:xfrm>
            <a:off x="3242411" y="3923347"/>
            <a:ext cx="2727770" cy="2761866"/>
          </a:xfrm>
          <a:prstGeom prst="rect">
            <a:avLst/>
          </a:prstGeom>
        </p:spPr>
      </p:pic>
      <p:sp>
        <p:nvSpPr>
          <p:cNvPr id="48" name="Oval 47">
            <a:extLst>
              <a:ext uri="{FF2B5EF4-FFF2-40B4-BE49-F238E27FC236}">
                <a16:creationId xmlns:a16="http://schemas.microsoft.com/office/drawing/2014/main" id="{8F8EA928-DFAE-504D-9E09-2C40EF0ABADE}"/>
              </a:ext>
            </a:extLst>
          </p:cNvPr>
          <p:cNvSpPr/>
          <p:nvPr/>
        </p:nvSpPr>
        <p:spPr>
          <a:xfrm>
            <a:off x="1554735" y="5470742"/>
            <a:ext cx="118141" cy="118881"/>
          </a:xfrm>
          <a:prstGeom prst="ellipse">
            <a:avLst/>
          </a:prstGeom>
          <a:solidFill>
            <a:srgbClr val="0080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93073DA9-99C2-5C48-BE93-5994749424F8}"/>
              </a:ext>
            </a:extLst>
          </p:cNvPr>
          <p:cNvSpPr/>
          <p:nvPr/>
        </p:nvSpPr>
        <p:spPr>
          <a:xfrm>
            <a:off x="1554735" y="4668012"/>
            <a:ext cx="118141" cy="118881"/>
          </a:xfrm>
          <a:prstGeom prst="ellipse">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616BDEF3-D604-9947-8D22-8C6CA9F73908}"/>
              </a:ext>
            </a:extLst>
          </p:cNvPr>
          <p:cNvSpPr/>
          <p:nvPr/>
        </p:nvSpPr>
        <p:spPr>
          <a:xfrm>
            <a:off x="898953" y="4694898"/>
            <a:ext cx="118141" cy="118881"/>
          </a:xfrm>
          <a:prstGeom prst="ellipse">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51" name="Oval 50">
            <a:extLst>
              <a:ext uri="{FF2B5EF4-FFF2-40B4-BE49-F238E27FC236}">
                <a16:creationId xmlns:a16="http://schemas.microsoft.com/office/drawing/2014/main" id="{63A0D408-4796-BA48-AAD8-1D7C731775D2}"/>
              </a:ext>
            </a:extLst>
          </p:cNvPr>
          <p:cNvSpPr/>
          <p:nvPr/>
        </p:nvSpPr>
        <p:spPr>
          <a:xfrm>
            <a:off x="1554735" y="6257283"/>
            <a:ext cx="118141" cy="118881"/>
          </a:xfrm>
          <a:prstGeom prst="ellipse">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52" name="Oval 51">
            <a:extLst>
              <a:ext uri="{FF2B5EF4-FFF2-40B4-BE49-F238E27FC236}">
                <a16:creationId xmlns:a16="http://schemas.microsoft.com/office/drawing/2014/main" id="{781904DC-E472-404D-8598-6047C8BD8BD7}"/>
              </a:ext>
            </a:extLst>
          </p:cNvPr>
          <p:cNvSpPr/>
          <p:nvPr/>
        </p:nvSpPr>
        <p:spPr>
          <a:xfrm>
            <a:off x="898953" y="6203605"/>
            <a:ext cx="118141" cy="118881"/>
          </a:xfrm>
          <a:prstGeom prst="ellipse">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8103D09A-7DB7-E04F-979C-008F278C4711}"/>
              </a:ext>
            </a:extLst>
          </p:cNvPr>
          <p:cNvSpPr/>
          <p:nvPr/>
        </p:nvSpPr>
        <p:spPr>
          <a:xfrm>
            <a:off x="898953" y="5435999"/>
            <a:ext cx="118141" cy="118881"/>
          </a:xfrm>
          <a:prstGeom prst="ellipse">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cxnSp>
        <p:nvCxnSpPr>
          <p:cNvPr id="54" name="Straight Connector 53">
            <a:extLst>
              <a:ext uri="{FF2B5EF4-FFF2-40B4-BE49-F238E27FC236}">
                <a16:creationId xmlns:a16="http://schemas.microsoft.com/office/drawing/2014/main" id="{3CB8ACFE-73B8-8C43-8D2B-BF392D0B1E9F}"/>
              </a:ext>
            </a:extLst>
          </p:cNvPr>
          <p:cNvCxnSpPr/>
          <p:nvPr/>
        </p:nvCxnSpPr>
        <p:spPr>
          <a:xfrm>
            <a:off x="1252544" y="5008368"/>
            <a:ext cx="405644"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FFCC13A-0C92-6A4C-8DBB-6D258264010F}"/>
              </a:ext>
            </a:extLst>
          </p:cNvPr>
          <p:cNvCxnSpPr/>
          <p:nvPr/>
        </p:nvCxnSpPr>
        <p:spPr>
          <a:xfrm>
            <a:off x="1273967" y="6166476"/>
            <a:ext cx="374441"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D61F824-D269-FB49-A377-2B656090A7D1}"/>
              </a:ext>
            </a:extLst>
          </p:cNvPr>
          <p:cNvCxnSpPr/>
          <p:nvPr/>
        </p:nvCxnSpPr>
        <p:spPr>
          <a:xfrm>
            <a:off x="1267755" y="4990603"/>
            <a:ext cx="15207" cy="11782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8D3A527-7700-BF45-8A80-1D1C5ED45707}"/>
              </a:ext>
            </a:extLst>
          </p:cNvPr>
          <p:cNvCxnSpPr/>
          <p:nvPr/>
        </p:nvCxnSpPr>
        <p:spPr>
          <a:xfrm>
            <a:off x="2129124" y="5008369"/>
            <a:ext cx="15207" cy="11782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5D752A75-F01C-F846-BC98-E21BC58F7FBE}"/>
              </a:ext>
            </a:extLst>
          </p:cNvPr>
          <p:cNvCxnSpPr/>
          <p:nvPr/>
        </p:nvCxnSpPr>
        <p:spPr>
          <a:xfrm>
            <a:off x="1697509" y="5008368"/>
            <a:ext cx="405644"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C226D15-C8C2-0649-A705-551FACE067D9}"/>
              </a:ext>
            </a:extLst>
          </p:cNvPr>
          <p:cNvCxnSpPr/>
          <p:nvPr/>
        </p:nvCxnSpPr>
        <p:spPr>
          <a:xfrm>
            <a:off x="1723478" y="6168861"/>
            <a:ext cx="405644"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60" name="Isosceles Triangle 192">
            <a:extLst>
              <a:ext uri="{FF2B5EF4-FFF2-40B4-BE49-F238E27FC236}">
                <a16:creationId xmlns:a16="http://schemas.microsoft.com/office/drawing/2014/main" id="{55EF1C12-D562-084F-A2D6-A0ED9CC94A86}"/>
              </a:ext>
            </a:extLst>
          </p:cNvPr>
          <p:cNvSpPr/>
          <p:nvPr/>
        </p:nvSpPr>
        <p:spPr>
          <a:xfrm>
            <a:off x="1436594" y="4909557"/>
            <a:ext cx="118141" cy="137719"/>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193">
            <a:extLst>
              <a:ext uri="{FF2B5EF4-FFF2-40B4-BE49-F238E27FC236}">
                <a16:creationId xmlns:a16="http://schemas.microsoft.com/office/drawing/2014/main" id="{3F05A9D2-EC1B-E04F-A9D2-C9D48B513E07}"/>
              </a:ext>
            </a:extLst>
          </p:cNvPr>
          <p:cNvSpPr/>
          <p:nvPr/>
        </p:nvSpPr>
        <p:spPr>
          <a:xfrm>
            <a:off x="1436594" y="6056669"/>
            <a:ext cx="118141" cy="137719"/>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194">
            <a:extLst>
              <a:ext uri="{FF2B5EF4-FFF2-40B4-BE49-F238E27FC236}">
                <a16:creationId xmlns:a16="http://schemas.microsoft.com/office/drawing/2014/main" id="{8869BEAA-6981-3545-8A20-0989A929F44C}"/>
              </a:ext>
            </a:extLst>
          </p:cNvPr>
          <p:cNvSpPr/>
          <p:nvPr/>
        </p:nvSpPr>
        <p:spPr>
          <a:xfrm>
            <a:off x="1193474" y="5213192"/>
            <a:ext cx="118141" cy="137719"/>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195">
            <a:extLst>
              <a:ext uri="{FF2B5EF4-FFF2-40B4-BE49-F238E27FC236}">
                <a16:creationId xmlns:a16="http://schemas.microsoft.com/office/drawing/2014/main" id="{D3AA1FA0-7DFE-1349-9A4B-549676F326B3}"/>
              </a:ext>
            </a:extLst>
          </p:cNvPr>
          <p:cNvSpPr/>
          <p:nvPr/>
        </p:nvSpPr>
        <p:spPr>
          <a:xfrm>
            <a:off x="1208682" y="5765579"/>
            <a:ext cx="118141" cy="137719"/>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196">
            <a:extLst>
              <a:ext uri="{FF2B5EF4-FFF2-40B4-BE49-F238E27FC236}">
                <a16:creationId xmlns:a16="http://schemas.microsoft.com/office/drawing/2014/main" id="{B3973546-CB12-FD4D-A263-9CDBCE2AE878}"/>
              </a:ext>
            </a:extLst>
          </p:cNvPr>
          <p:cNvSpPr/>
          <p:nvPr/>
        </p:nvSpPr>
        <p:spPr>
          <a:xfrm>
            <a:off x="1836589" y="6065886"/>
            <a:ext cx="118141" cy="13771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197">
            <a:extLst>
              <a:ext uri="{FF2B5EF4-FFF2-40B4-BE49-F238E27FC236}">
                <a16:creationId xmlns:a16="http://schemas.microsoft.com/office/drawing/2014/main" id="{62EA53B1-F707-B74B-A864-FA39C3A2615C}"/>
              </a:ext>
            </a:extLst>
          </p:cNvPr>
          <p:cNvSpPr/>
          <p:nvPr/>
        </p:nvSpPr>
        <p:spPr>
          <a:xfrm>
            <a:off x="2070052" y="5834438"/>
            <a:ext cx="118141" cy="13771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199">
            <a:extLst>
              <a:ext uri="{FF2B5EF4-FFF2-40B4-BE49-F238E27FC236}">
                <a16:creationId xmlns:a16="http://schemas.microsoft.com/office/drawing/2014/main" id="{5C865F84-C854-3840-BE74-238F6C4EBF58}"/>
              </a:ext>
            </a:extLst>
          </p:cNvPr>
          <p:cNvSpPr/>
          <p:nvPr/>
        </p:nvSpPr>
        <p:spPr>
          <a:xfrm>
            <a:off x="1836589" y="4918927"/>
            <a:ext cx="118141" cy="13771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200">
            <a:extLst>
              <a:ext uri="{FF2B5EF4-FFF2-40B4-BE49-F238E27FC236}">
                <a16:creationId xmlns:a16="http://schemas.microsoft.com/office/drawing/2014/main" id="{3E8DB752-90DA-F04F-B18B-EB59FDB10725}"/>
              </a:ext>
            </a:extLst>
          </p:cNvPr>
          <p:cNvSpPr/>
          <p:nvPr/>
        </p:nvSpPr>
        <p:spPr>
          <a:xfrm>
            <a:off x="2076924" y="5255814"/>
            <a:ext cx="118141" cy="13771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004C03BE-ED3E-F64A-8937-D853277816AE}"/>
              </a:ext>
            </a:extLst>
          </p:cNvPr>
          <p:cNvCxnSpPr/>
          <p:nvPr/>
        </p:nvCxnSpPr>
        <p:spPr>
          <a:xfrm flipH="1" flipV="1">
            <a:off x="1702692" y="6319669"/>
            <a:ext cx="790818" cy="5633"/>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DDC5D89C-342F-7E4C-BFE0-1F2712FBC7A9}"/>
              </a:ext>
            </a:extLst>
          </p:cNvPr>
          <p:cNvCxnSpPr/>
          <p:nvPr/>
        </p:nvCxnSpPr>
        <p:spPr>
          <a:xfrm flipH="1" flipV="1">
            <a:off x="1650711" y="4716778"/>
            <a:ext cx="790818" cy="5633"/>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1A9E5088-E5D7-A643-BAA1-0EE0AB99E8AD}"/>
              </a:ext>
            </a:extLst>
          </p:cNvPr>
          <p:cNvCxnSpPr/>
          <p:nvPr/>
        </p:nvCxnSpPr>
        <p:spPr>
          <a:xfrm>
            <a:off x="2481965" y="4722411"/>
            <a:ext cx="0" cy="1594313"/>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2B426099-0A30-A241-9B75-B193465CD8B3}"/>
              </a:ext>
            </a:extLst>
          </p:cNvPr>
          <p:cNvSpPr/>
          <p:nvPr/>
        </p:nvSpPr>
        <p:spPr>
          <a:xfrm>
            <a:off x="2398592" y="6257283"/>
            <a:ext cx="118141" cy="118881"/>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72" name="Oval 71">
            <a:extLst>
              <a:ext uri="{FF2B5EF4-FFF2-40B4-BE49-F238E27FC236}">
                <a16:creationId xmlns:a16="http://schemas.microsoft.com/office/drawing/2014/main" id="{E64679E8-10F1-F448-B3CC-3D4F21A62D41}"/>
              </a:ext>
            </a:extLst>
          </p:cNvPr>
          <p:cNvSpPr/>
          <p:nvPr/>
        </p:nvSpPr>
        <p:spPr>
          <a:xfrm>
            <a:off x="2444905" y="4668012"/>
            <a:ext cx="118141" cy="118881"/>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cxnSp>
        <p:nvCxnSpPr>
          <p:cNvPr id="73" name="Straight Arrow Connector 72">
            <a:extLst>
              <a:ext uri="{FF2B5EF4-FFF2-40B4-BE49-F238E27FC236}">
                <a16:creationId xmlns:a16="http://schemas.microsoft.com/office/drawing/2014/main" id="{E73FDAC8-5B49-244D-91DC-C7E021085F86}"/>
              </a:ext>
            </a:extLst>
          </p:cNvPr>
          <p:cNvCxnSpPr/>
          <p:nvPr/>
        </p:nvCxnSpPr>
        <p:spPr>
          <a:xfrm>
            <a:off x="1697509" y="4139875"/>
            <a:ext cx="744020" cy="528137"/>
          </a:xfrm>
          <a:prstGeom prst="straightConnector1">
            <a:avLst/>
          </a:prstGeom>
          <a:ln>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41809977-B536-8447-B0BA-2D90CEA5262A}"/>
              </a:ext>
            </a:extLst>
          </p:cNvPr>
          <p:cNvCxnSpPr/>
          <p:nvPr/>
        </p:nvCxnSpPr>
        <p:spPr>
          <a:xfrm flipH="1">
            <a:off x="2493511" y="4069500"/>
            <a:ext cx="139599" cy="550996"/>
          </a:xfrm>
          <a:prstGeom prst="straightConnector1">
            <a:avLst/>
          </a:prstGeom>
          <a:ln>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081C44DB-CD59-F84D-BD11-0300B7BC8893}"/>
              </a:ext>
            </a:extLst>
          </p:cNvPr>
          <p:cNvCxnSpPr>
            <a:stCxn id="79" idx="1"/>
            <a:endCxn id="72" idx="3"/>
          </p:cNvCxnSpPr>
          <p:nvPr/>
        </p:nvCxnSpPr>
        <p:spPr>
          <a:xfrm flipV="1">
            <a:off x="1660727" y="4769483"/>
            <a:ext cx="801479" cy="286197"/>
          </a:xfrm>
          <a:prstGeom prst="straightConnector1">
            <a:avLst/>
          </a:prstGeom>
          <a:ln>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6BC04FC2-80D4-AE47-A329-AC0ADACC024A}"/>
              </a:ext>
            </a:extLst>
          </p:cNvPr>
          <p:cNvCxnSpPr/>
          <p:nvPr/>
        </p:nvCxnSpPr>
        <p:spPr>
          <a:xfrm flipH="1" flipV="1">
            <a:off x="2509311" y="4747631"/>
            <a:ext cx="123799" cy="312288"/>
          </a:xfrm>
          <a:prstGeom prst="straightConnector1">
            <a:avLst/>
          </a:prstGeom>
          <a:ln>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45D4F7B4-8D65-8245-B841-8E1F28F05FE3}"/>
              </a:ext>
            </a:extLst>
          </p:cNvPr>
          <p:cNvSpPr/>
          <p:nvPr/>
        </p:nvSpPr>
        <p:spPr>
          <a:xfrm>
            <a:off x="2591215" y="3989236"/>
            <a:ext cx="93610" cy="94184"/>
          </a:xfrm>
          <a:prstGeom prst="ellipse">
            <a:avLst/>
          </a:prstGeom>
          <a:solidFill>
            <a:srgbClr val="F7964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550AC25-9BD8-444A-906F-65FC6677F783}"/>
              </a:ext>
            </a:extLst>
          </p:cNvPr>
          <p:cNvSpPr/>
          <p:nvPr/>
        </p:nvSpPr>
        <p:spPr>
          <a:xfrm>
            <a:off x="1658188" y="4069500"/>
            <a:ext cx="93610" cy="94184"/>
          </a:xfrm>
          <a:prstGeom prst="ellipse">
            <a:avLst/>
          </a:prstGeom>
          <a:solidFill>
            <a:srgbClr val="F7964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E893C69-AF7A-5749-B66A-65DE022E7A82}"/>
              </a:ext>
            </a:extLst>
          </p:cNvPr>
          <p:cNvSpPr/>
          <p:nvPr/>
        </p:nvSpPr>
        <p:spPr>
          <a:xfrm>
            <a:off x="1647017" y="5041886"/>
            <a:ext cx="93610" cy="94184"/>
          </a:xfrm>
          <a:prstGeom prst="ellipse">
            <a:avLst/>
          </a:prstGeom>
          <a:solidFill>
            <a:srgbClr val="F7964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73C8D2F-E295-DF4F-A518-6094FF70C61B}"/>
              </a:ext>
            </a:extLst>
          </p:cNvPr>
          <p:cNvSpPr/>
          <p:nvPr/>
        </p:nvSpPr>
        <p:spPr>
          <a:xfrm>
            <a:off x="2560940" y="5056645"/>
            <a:ext cx="93610" cy="94184"/>
          </a:xfrm>
          <a:prstGeom prst="ellipse">
            <a:avLst/>
          </a:prstGeom>
          <a:solidFill>
            <a:srgbClr val="F7964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11B4C910-AA7F-D146-9C34-D2808D6D596D}"/>
              </a:ext>
            </a:extLst>
          </p:cNvPr>
          <p:cNvCxnSpPr/>
          <p:nvPr/>
        </p:nvCxnSpPr>
        <p:spPr>
          <a:xfrm flipH="1" flipV="1">
            <a:off x="1675611" y="5521513"/>
            <a:ext cx="786595" cy="2146"/>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82" name="Oval 81">
            <a:extLst>
              <a:ext uri="{FF2B5EF4-FFF2-40B4-BE49-F238E27FC236}">
                <a16:creationId xmlns:a16="http://schemas.microsoft.com/office/drawing/2014/main" id="{EBFA9C01-4EB7-F144-945B-A921CC760DAE}"/>
              </a:ext>
            </a:extLst>
          </p:cNvPr>
          <p:cNvSpPr/>
          <p:nvPr/>
        </p:nvSpPr>
        <p:spPr>
          <a:xfrm>
            <a:off x="2422895" y="5460204"/>
            <a:ext cx="118141" cy="118881"/>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cxnSp>
        <p:nvCxnSpPr>
          <p:cNvPr id="83" name="Straight Connector 82">
            <a:extLst>
              <a:ext uri="{FF2B5EF4-FFF2-40B4-BE49-F238E27FC236}">
                <a16:creationId xmlns:a16="http://schemas.microsoft.com/office/drawing/2014/main" id="{69E52E02-D148-F443-910C-E5241ECC7D71}"/>
              </a:ext>
            </a:extLst>
          </p:cNvPr>
          <p:cNvCxnSpPr/>
          <p:nvPr/>
        </p:nvCxnSpPr>
        <p:spPr>
          <a:xfrm>
            <a:off x="3978660" y="4223535"/>
            <a:ext cx="24110" cy="1892848"/>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7486DF0B-C3BB-6F41-8600-BE58843954F6}"/>
              </a:ext>
            </a:extLst>
          </p:cNvPr>
          <p:cNvCxnSpPr>
            <a:cxnSpLocks/>
            <a:endCxn id="120" idx="1"/>
          </p:cNvCxnSpPr>
          <p:nvPr/>
        </p:nvCxnSpPr>
        <p:spPr>
          <a:xfrm>
            <a:off x="3470636" y="4785924"/>
            <a:ext cx="479743" cy="286204"/>
          </a:xfrm>
          <a:prstGeom prst="straightConnector1">
            <a:avLst/>
          </a:prstGeom>
          <a:ln>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81D3315E-E2DC-454E-ABB7-267CB12B3B8D}"/>
              </a:ext>
            </a:extLst>
          </p:cNvPr>
          <p:cNvSpPr/>
          <p:nvPr/>
        </p:nvSpPr>
        <p:spPr>
          <a:xfrm>
            <a:off x="4756712" y="5041887"/>
            <a:ext cx="118141" cy="118881"/>
          </a:xfrm>
          <a:prstGeom prst="ellipse">
            <a:avLst/>
          </a:prstGeom>
          <a:solidFill>
            <a:srgbClr val="0080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86" name="Oval 85">
            <a:extLst>
              <a:ext uri="{FF2B5EF4-FFF2-40B4-BE49-F238E27FC236}">
                <a16:creationId xmlns:a16="http://schemas.microsoft.com/office/drawing/2014/main" id="{FFE26414-13E1-1945-A585-AC866565D6AB}"/>
              </a:ext>
            </a:extLst>
          </p:cNvPr>
          <p:cNvSpPr/>
          <p:nvPr/>
        </p:nvSpPr>
        <p:spPr>
          <a:xfrm>
            <a:off x="4769480" y="6064647"/>
            <a:ext cx="118141" cy="118881"/>
          </a:xfrm>
          <a:prstGeom prst="ellipse">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87" name="Oval 86">
            <a:extLst>
              <a:ext uri="{FF2B5EF4-FFF2-40B4-BE49-F238E27FC236}">
                <a16:creationId xmlns:a16="http://schemas.microsoft.com/office/drawing/2014/main" id="{4B3A675A-C4FB-3146-AD25-A41D94D5DBC4}"/>
              </a:ext>
            </a:extLst>
          </p:cNvPr>
          <p:cNvSpPr/>
          <p:nvPr/>
        </p:nvSpPr>
        <p:spPr>
          <a:xfrm>
            <a:off x="5697120" y="5039424"/>
            <a:ext cx="118141" cy="118881"/>
          </a:xfrm>
          <a:prstGeom prst="ellipse">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cxnSp>
        <p:nvCxnSpPr>
          <p:cNvPr id="88" name="Straight Connector 87">
            <a:extLst>
              <a:ext uri="{FF2B5EF4-FFF2-40B4-BE49-F238E27FC236}">
                <a16:creationId xmlns:a16="http://schemas.microsoft.com/office/drawing/2014/main" id="{AC544234-C579-F74A-A824-BB30D7C5B931}"/>
              </a:ext>
            </a:extLst>
          </p:cNvPr>
          <p:cNvCxnSpPr/>
          <p:nvPr/>
        </p:nvCxnSpPr>
        <p:spPr>
          <a:xfrm>
            <a:off x="5250362" y="4544000"/>
            <a:ext cx="15207" cy="11782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D0CD10F3-FCCD-EC46-97F6-E7DAC066811D}"/>
              </a:ext>
            </a:extLst>
          </p:cNvPr>
          <p:cNvCxnSpPr/>
          <p:nvPr/>
        </p:nvCxnSpPr>
        <p:spPr>
          <a:xfrm>
            <a:off x="4350692" y="4543999"/>
            <a:ext cx="405644"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71A44650-F226-784B-934C-497A27F5B8A3}"/>
              </a:ext>
            </a:extLst>
          </p:cNvPr>
          <p:cNvCxnSpPr/>
          <p:nvPr/>
        </p:nvCxnSpPr>
        <p:spPr>
          <a:xfrm>
            <a:off x="4372115" y="5702107"/>
            <a:ext cx="374441"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E14D1533-F6D1-2449-BC4C-512F9F096577}"/>
              </a:ext>
            </a:extLst>
          </p:cNvPr>
          <p:cNvCxnSpPr/>
          <p:nvPr/>
        </p:nvCxnSpPr>
        <p:spPr>
          <a:xfrm>
            <a:off x="4365903" y="4526234"/>
            <a:ext cx="15207" cy="11782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92" name="Isosceles Triangle 150">
            <a:extLst>
              <a:ext uri="{FF2B5EF4-FFF2-40B4-BE49-F238E27FC236}">
                <a16:creationId xmlns:a16="http://schemas.microsoft.com/office/drawing/2014/main" id="{FE911127-704D-3B4E-84AF-D73FE4BE9CB0}"/>
              </a:ext>
            </a:extLst>
          </p:cNvPr>
          <p:cNvSpPr/>
          <p:nvPr/>
        </p:nvSpPr>
        <p:spPr>
          <a:xfrm>
            <a:off x="5192843" y="4771049"/>
            <a:ext cx="118141" cy="137719"/>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Isosceles Triangle 151">
            <a:extLst>
              <a:ext uri="{FF2B5EF4-FFF2-40B4-BE49-F238E27FC236}">
                <a16:creationId xmlns:a16="http://schemas.microsoft.com/office/drawing/2014/main" id="{686C39FA-8CFC-9847-A399-A004D297EE58}"/>
              </a:ext>
            </a:extLst>
          </p:cNvPr>
          <p:cNvSpPr/>
          <p:nvPr/>
        </p:nvSpPr>
        <p:spPr>
          <a:xfrm>
            <a:off x="5192843" y="5321915"/>
            <a:ext cx="118141" cy="137719"/>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Isosceles Triangle 152">
            <a:extLst>
              <a:ext uri="{FF2B5EF4-FFF2-40B4-BE49-F238E27FC236}">
                <a16:creationId xmlns:a16="http://schemas.microsoft.com/office/drawing/2014/main" id="{3F51CC07-F946-264B-B17C-35C3A31510C8}"/>
              </a:ext>
            </a:extLst>
          </p:cNvPr>
          <p:cNvSpPr/>
          <p:nvPr/>
        </p:nvSpPr>
        <p:spPr>
          <a:xfrm>
            <a:off x="4523725" y="4465012"/>
            <a:ext cx="118141" cy="13771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Isosceles Triangle 153">
            <a:extLst>
              <a:ext uri="{FF2B5EF4-FFF2-40B4-BE49-F238E27FC236}">
                <a16:creationId xmlns:a16="http://schemas.microsoft.com/office/drawing/2014/main" id="{6737F0ED-0FB5-404A-A48C-25DBC82D8732}"/>
              </a:ext>
            </a:extLst>
          </p:cNvPr>
          <p:cNvSpPr/>
          <p:nvPr/>
        </p:nvSpPr>
        <p:spPr>
          <a:xfrm>
            <a:off x="4597322" y="5594884"/>
            <a:ext cx="118141" cy="13771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84F10196-7824-354E-A82F-41D0FDFAFC6D}"/>
              </a:ext>
            </a:extLst>
          </p:cNvPr>
          <p:cNvCxnSpPr/>
          <p:nvPr/>
        </p:nvCxnSpPr>
        <p:spPr>
          <a:xfrm flipH="1">
            <a:off x="4035389" y="4113978"/>
            <a:ext cx="783493" cy="109559"/>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7F12C420-A478-5446-BA5F-E5CC9AAD9D97}"/>
              </a:ext>
            </a:extLst>
          </p:cNvPr>
          <p:cNvCxnSpPr/>
          <p:nvPr/>
        </p:nvCxnSpPr>
        <p:spPr>
          <a:xfrm flipH="1" flipV="1">
            <a:off x="3978660" y="6110751"/>
            <a:ext cx="790818" cy="5633"/>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19E5C4B0-F992-1945-B1B0-DCD128C40C28}"/>
              </a:ext>
            </a:extLst>
          </p:cNvPr>
          <p:cNvCxnSpPr>
            <a:cxnSpLocks/>
            <a:stCxn id="85" idx="2"/>
          </p:cNvCxnSpPr>
          <p:nvPr/>
        </p:nvCxnSpPr>
        <p:spPr>
          <a:xfrm flipH="1" flipV="1">
            <a:off x="4035388" y="5099181"/>
            <a:ext cx="721322" cy="2147"/>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99" name="Oval 98">
            <a:extLst>
              <a:ext uri="{FF2B5EF4-FFF2-40B4-BE49-F238E27FC236}">
                <a16:creationId xmlns:a16="http://schemas.microsoft.com/office/drawing/2014/main" id="{6A92BBAF-459E-FA40-ADFB-C85C5D5CA0F8}"/>
              </a:ext>
            </a:extLst>
          </p:cNvPr>
          <p:cNvSpPr/>
          <p:nvPr/>
        </p:nvSpPr>
        <p:spPr>
          <a:xfrm>
            <a:off x="3935448" y="4164096"/>
            <a:ext cx="118141" cy="118881"/>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00" name="Oval 99">
            <a:extLst>
              <a:ext uri="{FF2B5EF4-FFF2-40B4-BE49-F238E27FC236}">
                <a16:creationId xmlns:a16="http://schemas.microsoft.com/office/drawing/2014/main" id="{52AE5489-6B6F-A54D-980A-98FA300965D9}"/>
              </a:ext>
            </a:extLst>
          </p:cNvPr>
          <p:cNvSpPr/>
          <p:nvPr/>
        </p:nvSpPr>
        <p:spPr>
          <a:xfrm>
            <a:off x="3943701" y="6051311"/>
            <a:ext cx="118141" cy="118881"/>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01" name="Isosceles Triangle 159">
            <a:extLst>
              <a:ext uri="{FF2B5EF4-FFF2-40B4-BE49-F238E27FC236}">
                <a16:creationId xmlns:a16="http://schemas.microsoft.com/office/drawing/2014/main" id="{647F2E3A-027F-8446-A799-1CBA09E04722}"/>
              </a:ext>
            </a:extLst>
          </p:cNvPr>
          <p:cNvSpPr/>
          <p:nvPr/>
        </p:nvSpPr>
        <p:spPr>
          <a:xfrm>
            <a:off x="4317638" y="4757590"/>
            <a:ext cx="118141" cy="13771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E26482A-3648-D94C-A934-6436F3E3248B}"/>
              </a:ext>
            </a:extLst>
          </p:cNvPr>
          <p:cNvSpPr/>
          <p:nvPr/>
        </p:nvSpPr>
        <p:spPr>
          <a:xfrm>
            <a:off x="3377025" y="5425460"/>
            <a:ext cx="93610" cy="94184"/>
          </a:xfrm>
          <a:prstGeom prst="ellipse">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DDB8E51-E59E-5045-B42E-876B9E6DA9C0}"/>
              </a:ext>
            </a:extLst>
          </p:cNvPr>
          <p:cNvSpPr/>
          <p:nvPr/>
        </p:nvSpPr>
        <p:spPr>
          <a:xfrm>
            <a:off x="3372815" y="4719594"/>
            <a:ext cx="93610" cy="94184"/>
          </a:xfrm>
          <a:prstGeom prst="ellipse">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338B2FC6-E55D-0448-86D9-F2358D752124}"/>
              </a:ext>
            </a:extLst>
          </p:cNvPr>
          <p:cNvCxnSpPr>
            <a:cxnSpLocks/>
            <a:endCxn id="120" idx="7"/>
          </p:cNvCxnSpPr>
          <p:nvPr/>
        </p:nvCxnSpPr>
        <p:spPr>
          <a:xfrm flipH="1">
            <a:off x="4033917" y="4766686"/>
            <a:ext cx="19920" cy="305442"/>
          </a:xfrm>
          <a:prstGeom prst="straightConnector1">
            <a:avLst/>
          </a:prstGeom>
          <a:ln>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855B467C-1737-A746-B6C9-E70A14FC5C32}"/>
              </a:ext>
            </a:extLst>
          </p:cNvPr>
          <p:cNvCxnSpPr>
            <a:cxnSpLocks/>
            <a:endCxn id="120" idx="4"/>
          </p:cNvCxnSpPr>
          <p:nvPr/>
        </p:nvCxnSpPr>
        <p:spPr>
          <a:xfrm flipH="1" flipV="1">
            <a:off x="3992148" y="5173599"/>
            <a:ext cx="76060" cy="300692"/>
          </a:xfrm>
          <a:prstGeom prst="straightConnector1">
            <a:avLst/>
          </a:prstGeom>
          <a:ln>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866A51A0-6870-2748-A5A1-C2CDE4CAB8A9}"/>
              </a:ext>
            </a:extLst>
          </p:cNvPr>
          <p:cNvSpPr/>
          <p:nvPr/>
        </p:nvSpPr>
        <p:spPr>
          <a:xfrm>
            <a:off x="3390970" y="6168861"/>
            <a:ext cx="93610" cy="94184"/>
          </a:xfrm>
          <a:prstGeom prst="ellipse">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BF2AFCE-03B1-6644-9BD0-F0A5361E16BE}"/>
              </a:ext>
            </a:extLst>
          </p:cNvPr>
          <p:cNvSpPr/>
          <p:nvPr/>
        </p:nvSpPr>
        <p:spPr>
          <a:xfrm>
            <a:off x="4009865" y="6222539"/>
            <a:ext cx="93610" cy="94184"/>
          </a:xfrm>
          <a:prstGeom prst="ellipse">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557F0F2-08D8-044E-A9F8-8FC09E31D109}"/>
              </a:ext>
            </a:extLst>
          </p:cNvPr>
          <p:cNvSpPr/>
          <p:nvPr/>
        </p:nvSpPr>
        <p:spPr>
          <a:xfrm>
            <a:off x="3372815" y="3950619"/>
            <a:ext cx="93610" cy="94184"/>
          </a:xfrm>
          <a:prstGeom prst="ellipse">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7EE3F02-AF25-CD41-80B5-B36AA4DB0B0F}"/>
              </a:ext>
            </a:extLst>
          </p:cNvPr>
          <p:cNvSpPr/>
          <p:nvPr/>
        </p:nvSpPr>
        <p:spPr>
          <a:xfrm>
            <a:off x="4015036" y="3914340"/>
            <a:ext cx="93610" cy="94184"/>
          </a:xfrm>
          <a:prstGeom prst="ellipse">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912E018F-D93F-EE48-BD96-EC482C0D218A}"/>
              </a:ext>
            </a:extLst>
          </p:cNvPr>
          <p:cNvSpPr/>
          <p:nvPr/>
        </p:nvSpPr>
        <p:spPr>
          <a:xfrm>
            <a:off x="4015036" y="4688853"/>
            <a:ext cx="93610" cy="94184"/>
          </a:xfrm>
          <a:prstGeom prst="ellipse">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0AA7BC2-9001-2943-B5DD-4D56CE918702}"/>
              </a:ext>
            </a:extLst>
          </p:cNvPr>
          <p:cNvSpPr/>
          <p:nvPr/>
        </p:nvSpPr>
        <p:spPr>
          <a:xfrm>
            <a:off x="4022252" y="5435998"/>
            <a:ext cx="93610" cy="94184"/>
          </a:xfrm>
          <a:prstGeom prst="ellipse">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B02318E1-9C4B-FB41-A3DA-857CC19277EB}"/>
              </a:ext>
            </a:extLst>
          </p:cNvPr>
          <p:cNvCxnSpPr>
            <a:cxnSpLocks/>
            <a:endCxn id="120" idx="3"/>
          </p:cNvCxnSpPr>
          <p:nvPr/>
        </p:nvCxnSpPr>
        <p:spPr>
          <a:xfrm flipV="1">
            <a:off x="3447124" y="5156190"/>
            <a:ext cx="503255" cy="318103"/>
          </a:xfrm>
          <a:prstGeom prst="straightConnector1">
            <a:avLst/>
          </a:prstGeom>
          <a:ln>
            <a:solidFill>
              <a:schemeClr val="accent6"/>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5F04C7D5-8776-0A45-A0B8-7BB1FCE99648}"/>
              </a:ext>
            </a:extLst>
          </p:cNvPr>
          <p:cNvCxnSpPr/>
          <p:nvPr/>
        </p:nvCxnSpPr>
        <p:spPr>
          <a:xfrm>
            <a:off x="4818747" y="4543999"/>
            <a:ext cx="405644"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14" name="Isosceles Triangle 172">
            <a:extLst>
              <a:ext uri="{FF2B5EF4-FFF2-40B4-BE49-F238E27FC236}">
                <a16:creationId xmlns:a16="http://schemas.microsoft.com/office/drawing/2014/main" id="{E4C3AEC4-95AB-B246-A2BA-B7052AD49B22}"/>
              </a:ext>
            </a:extLst>
          </p:cNvPr>
          <p:cNvSpPr/>
          <p:nvPr/>
        </p:nvSpPr>
        <p:spPr>
          <a:xfrm>
            <a:off x="4982381" y="4482778"/>
            <a:ext cx="118141" cy="137719"/>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4673CC6A-C6CF-2F4E-B5B0-594654BCCA49}"/>
              </a:ext>
            </a:extLst>
          </p:cNvPr>
          <p:cNvCxnSpPr/>
          <p:nvPr/>
        </p:nvCxnSpPr>
        <p:spPr>
          <a:xfrm>
            <a:off x="4844716" y="5704492"/>
            <a:ext cx="405644"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16" name="Isosceles Triangle 174">
            <a:extLst>
              <a:ext uri="{FF2B5EF4-FFF2-40B4-BE49-F238E27FC236}">
                <a16:creationId xmlns:a16="http://schemas.microsoft.com/office/drawing/2014/main" id="{43B27B07-1E2E-B749-BCDE-58DBCEA52A02}"/>
              </a:ext>
            </a:extLst>
          </p:cNvPr>
          <p:cNvSpPr/>
          <p:nvPr/>
        </p:nvSpPr>
        <p:spPr>
          <a:xfrm>
            <a:off x="4995149" y="5614344"/>
            <a:ext cx="118141" cy="137719"/>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77DCF95-D078-EA49-90A3-3F794A57D5EB}"/>
              </a:ext>
            </a:extLst>
          </p:cNvPr>
          <p:cNvSpPr/>
          <p:nvPr/>
        </p:nvSpPr>
        <p:spPr>
          <a:xfrm>
            <a:off x="5662410" y="6110751"/>
            <a:ext cx="118141" cy="118881"/>
          </a:xfrm>
          <a:prstGeom prst="ellipse">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18" name="Oval 117">
            <a:extLst>
              <a:ext uri="{FF2B5EF4-FFF2-40B4-BE49-F238E27FC236}">
                <a16:creationId xmlns:a16="http://schemas.microsoft.com/office/drawing/2014/main" id="{DAA83B49-6419-C243-96D1-4E7343F967DB}"/>
              </a:ext>
            </a:extLst>
          </p:cNvPr>
          <p:cNvSpPr/>
          <p:nvPr/>
        </p:nvSpPr>
        <p:spPr>
          <a:xfrm>
            <a:off x="5662410" y="3980014"/>
            <a:ext cx="118141" cy="118881"/>
          </a:xfrm>
          <a:prstGeom prst="ellipse">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19" name="Oval 118">
            <a:extLst>
              <a:ext uri="{FF2B5EF4-FFF2-40B4-BE49-F238E27FC236}">
                <a16:creationId xmlns:a16="http://schemas.microsoft.com/office/drawing/2014/main" id="{E7872AD7-BFC2-2749-AED0-208C9E03E43F}"/>
              </a:ext>
            </a:extLst>
          </p:cNvPr>
          <p:cNvSpPr/>
          <p:nvPr/>
        </p:nvSpPr>
        <p:spPr>
          <a:xfrm>
            <a:off x="4769480" y="4044804"/>
            <a:ext cx="118141" cy="118881"/>
          </a:xfrm>
          <a:prstGeom prst="ellipse">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20" name="Oval 119">
            <a:extLst>
              <a:ext uri="{FF2B5EF4-FFF2-40B4-BE49-F238E27FC236}">
                <a16:creationId xmlns:a16="http://schemas.microsoft.com/office/drawing/2014/main" id="{8EC69042-AF4A-2F41-866B-D503C9987951}"/>
              </a:ext>
            </a:extLst>
          </p:cNvPr>
          <p:cNvSpPr/>
          <p:nvPr/>
        </p:nvSpPr>
        <p:spPr>
          <a:xfrm>
            <a:off x="3933078" y="5054719"/>
            <a:ext cx="118141" cy="118881"/>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21" name="Isosceles Triangle 179">
            <a:extLst>
              <a:ext uri="{FF2B5EF4-FFF2-40B4-BE49-F238E27FC236}">
                <a16:creationId xmlns:a16="http://schemas.microsoft.com/office/drawing/2014/main" id="{01F7D377-7706-A64A-B4BB-52725EA16C35}"/>
              </a:ext>
            </a:extLst>
          </p:cNvPr>
          <p:cNvSpPr/>
          <p:nvPr/>
        </p:nvSpPr>
        <p:spPr>
          <a:xfrm>
            <a:off x="4311282" y="5325164"/>
            <a:ext cx="118141" cy="13771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2" name="allInOneStricklandGhost.mpg">
            <a:hlinkClick r:id="" action="ppaction://media"/>
            <a:extLst>
              <a:ext uri="{FF2B5EF4-FFF2-40B4-BE49-F238E27FC236}">
                <a16:creationId xmlns:a16="http://schemas.microsoft.com/office/drawing/2014/main" id="{6E872AB4-173B-5E44-808D-7DB77DC66D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88207" y="3748657"/>
            <a:ext cx="4627855" cy="2686728"/>
          </a:xfrm>
          <a:prstGeom prst="rect">
            <a:avLst/>
          </a:prstGeom>
        </p:spPr>
      </p:pic>
      <p:sp>
        <p:nvSpPr>
          <p:cNvPr id="6" name="TextBox 5">
            <a:extLst>
              <a:ext uri="{FF2B5EF4-FFF2-40B4-BE49-F238E27FC236}">
                <a16:creationId xmlns:a16="http://schemas.microsoft.com/office/drawing/2014/main" id="{9932A2E0-FD07-E94E-921A-0D875FAAD8E7}"/>
              </a:ext>
            </a:extLst>
          </p:cNvPr>
          <p:cNvSpPr txBox="1"/>
          <p:nvPr/>
        </p:nvSpPr>
        <p:spPr>
          <a:xfrm>
            <a:off x="6547757" y="6564084"/>
            <a:ext cx="0" cy="0"/>
          </a:xfrm>
          <a:prstGeom prst="rect">
            <a:avLst/>
          </a:prstGeom>
        </p:spPr>
        <p:txBody>
          <a:bodyPr vert="horz" wrap="none" lIns="91440" tIns="45720" rIns="91440" bIns="45720" rtlCol="0">
            <a:noAutofit/>
          </a:bodyPr>
          <a:lstStyle/>
          <a:p>
            <a:pPr algn="l"/>
            <a:r>
              <a:rPr lang="en-US" dirty="0" err="1"/>
              <a:t>Nalu</a:t>
            </a:r>
            <a:r>
              <a:rPr lang="en-US" dirty="0"/>
              <a:t> EBVC Vertical Wind Axis Turbine</a:t>
            </a:r>
          </a:p>
        </p:txBody>
      </p:sp>
    </p:spTree>
    <p:extLst>
      <p:ext uri="{BB962C8B-B14F-4D97-AF65-F5344CB8AC3E}">
        <p14:creationId xmlns:p14="http://schemas.microsoft.com/office/powerpoint/2010/main" val="195248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ppt_x"/>
                                          </p:val>
                                        </p:tav>
                                        <p:tav tm="100000">
                                          <p:val>
                                            <p:strVal val="#ppt_x"/>
                                          </p:val>
                                        </p:tav>
                                      </p:tavLst>
                                    </p:anim>
                                    <p:anim calcmode="lin" valueType="num">
                                      <p:cBhvr additive="base">
                                        <p:cTn id="8" dur="500" fill="hold"/>
                                        <p:tgtEl>
                                          <p:spTgt spid="1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anim calcmode="lin" valueType="num">
                                      <p:cBhvr additive="base">
                                        <p:cTn id="11" dur="500" fill="hold"/>
                                        <p:tgtEl>
                                          <p:spTgt spid="118"/>
                                        </p:tgtEl>
                                        <p:attrNameLst>
                                          <p:attrName>ppt_x</p:attrName>
                                        </p:attrNameLst>
                                      </p:cBhvr>
                                      <p:tavLst>
                                        <p:tav tm="0">
                                          <p:val>
                                            <p:strVal val="#ppt_x"/>
                                          </p:val>
                                        </p:tav>
                                        <p:tav tm="100000">
                                          <p:val>
                                            <p:strVal val="#ppt_x"/>
                                          </p:val>
                                        </p:tav>
                                      </p:tavLst>
                                    </p:anim>
                                    <p:anim calcmode="lin" valueType="num">
                                      <p:cBhvr additive="base">
                                        <p:cTn id="12" dur="500" fill="hold"/>
                                        <p:tgtEl>
                                          <p:spTgt spid="1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500" fill="hold"/>
                                        <p:tgtEl>
                                          <p:spTgt spid="87"/>
                                        </p:tgtEl>
                                        <p:attrNameLst>
                                          <p:attrName>ppt_x</p:attrName>
                                        </p:attrNameLst>
                                      </p:cBhvr>
                                      <p:tavLst>
                                        <p:tav tm="0">
                                          <p:val>
                                            <p:strVal val="#ppt_x"/>
                                          </p:val>
                                        </p:tav>
                                        <p:tav tm="100000">
                                          <p:val>
                                            <p:strVal val="#ppt_x"/>
                                          </p:val>
                                        </p:tav>
                                      </p:tavLst>
                                    </p:anim>
                                    <p:anim calcmode="lin" valueType="num">
                                      <p:cBhvr additive="base">
                                        <p:cTn id="16" dur="500" fill="hold"/>
                                        <p:tgtEl>
                                          <p:spTgt spid="8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ppt_x"/>
                                          </p:val>
                                        </p:tav>
                                        <p:tav tm="100000">
                                          <p:val>
                                            <p:strVal val="#ppt_x"/>
                                          </p:val>
                                        </p:tav>
                                      </p:tavLst>
                                    </p:anim>
                                    <p:anim calcmode="lin" valueType="num">
                                      <p:cBhvr additive="base">
                                        <p:cTn id="20" dur="500" fill="hold"/>
                                        <p:tgtEl>
                                          <p:spTgt spid="8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anim calcmode="lin" valueType="num">
                                      <p:cBhvr additive="base">
                                        <p:cTn id="23" dur="500" fill="hold"/>
                                        <p:tgtEl>
                                          <p:spTgt spid="86"/>
                                        </p:tgtEl>
                                        <p:attrNameLst>
                                          <p:attrName>ppt_x</p:attrName>
                                        </p:attrNameLst>
                                      </p:cBhvr>
                                      <p:tavLst>
                                        <p:tav tm="0">
                                          <p:val>
                                            <p:strVal val="#ppt_x"/>
                                          </p:val>
                                        </p:tav>
                                        <p:tav tm="100000">
                                          <p:val>
                                            <p:strVal val="#ppt_x"/>
                                          </p:val>
                                        </p:tav>
                                      </p:tavLst>
                                    </p:anim>
                                    <p:anim calcmode="lin" valueType="num">
                                      <p:cBhvr additive="base">
                                        <p:cTn id="24" dur="500" fill="hold"/>
                                        <p:tgtEl>
                                          <p:spTgt spid="8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additive="base">
                                        <p:cTn id="27" dur="500" fill="hold"/>
                                        <p:tgtEl>
                                          <p:spTgt spid="117"/>
                                        </p:tgtEl>
                                        <p:attrNameLst>
                                          <p:attrName>ppt_x</p:attrName>
                                        </p:attrNameLst>
                                      </p:cBhvr>
                                      <p:tavLst>
                                        <p:tav tm="0">
                                          <p:val>
                                            <p:strVal val="#ppt_x"/>
                                          </p:val>
                                        </p:tav>
                                        <p:tav tm="100000">
                                          <p:val>
                                            <p:strVal val="#ppt_x"/>
                                          </p:val>
                                        </p:tav>
                                      </p:tavLst>
                                    </p:anim>
                                    <p:anim calcmode="lin" valueType="num">
                                      <p:cBhvr additive="base">
                                        <p:cTn id="28"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500" fill="hold"/>
                                        <p:tgtEl>
                                          <p:spTgt spid="113"/>
                                        </p:tgtEl>
                                        <p:attrNameLst>
                                          <p:attrName>ppt_x</p:attrName>
                                        </p:attrNameLst>
                                      </p:cBhvr>
                                      <p:tavLst>
                                        <p:tav tm="0">
                                          <p:val>
                                            <p:strVal val="#ppt_x"/>
                                          </p:val>
                                        </p:tav>
                                        <p:tav tm="100000">
                                          <p:val>
                                            <p:strVal val="#ppt_x"/>
                                          </p:val>
                                        </p:tav>
                                      </p:tavLst>
                                    </p:anim>
                                    <p:anim calcmode="lin" valueType="num">
                                      <p:cBhvr additive="base">
                                        <p:cTn id="34" dur="500" fill="hold"/>
                                        <p:tgtEl>
                                          <p:spTgt spid="1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 calcmode="lin" valueType="num">
                                      <p:cBhvr additive="base">
                                        <p:cTn id="37" dur="500" fill="hold"/>
                                        <p:tgtEl>
                                          <p:spTgt spid="114"/>
                                        </p:tgtEl>
                                        <p:attrNameLst>
                                          <p:attrName>ppt_x</p:attrName>
                                        </p:attrNameLst>
                                      </p:cBhvr>
                                      <p:tavLst>
                                        <p:tav tm="0">
                                          <p:val>
                                            <p:strVal val="#ppt_x"/>
                                          </p:val>
                                        </p:tav>
                                        <p:tav tm="100000">
                                          <p:val>
                                            <p:strVal val="#ppt_x"/>
                                          </p:val>
                                        </p:tav>
                                      </p:tavLst>
                                    </p:anim>
                                    <p:anim calcmode="lin" valueType="num">
                                      <p:cBhvr additive="base">
                                        <p:cTn id="38" dur="500" fill="hold"/>
                                        <p:tgtEl>
                                          <p:spTgt spid="1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anim calcmode="lin" valueType="num">
                                      <p:cBhvr additive="base">
                                        <p:cTn id="41" dur="500" fill="hold"/>
                                        <p:tgtEl>
                                          <p:spTgt spid="92"/>
                                        </p:tgtEl>
                                        <p:attrNameLst>
                                          <p:attrName>ppt_x</p:attrName>
                                        </p:attrNameLst>
                                      </p:cBhvr>
                                      <p:tavLst>
                                        <p:tav tm="0">
                                          <p:val>
                                            <p:strVal val="#ppt_x"/>
                                          </p:val>
                                        </p:tav>
                                        <p:tav tm="100000">
                                          <p:val>
                                            <p:strVal val="#ppt_x"/>
                                          </p:val>
                                        </p:tav>
                                      </p:tavLst>
                                    </p:anim>
                                    <p:anim calcmode="lin" valueType="num">
                                      <p:cBhvr additive="base">
                                        <p:cTn id="42" dur="500" fill="hold"/>
                                        <p:tgtEl>
                                          <p:spTgt spid="9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anim calcmode="lin" valueType="num">
                                      <p:cBhvr additive="base">
                                        <p:cTn id="45" dur="500" fill="hold"/>
                                        <p:tgtEl>
                                          <p:spTgt spid="88"/>
                                        </p:tgtEl>
                                        <p:attrNameLst>
                                          <p:attrName>ppt_x</p:attrName>
                                        </p:attrNameLst>
                                      </p:cBhvr>
                                      <p:tavLst>
                                        <p:tav tm="0">
                                          <p:val>
                                            <p:strVal val="#ppt_x"/>
                                          </p:val>
                                        </p:tav>
                                        <p:tav tm="100000">
                                          <p:val>
                                            <p:strVal val="#ppt_x"/>
                                          </p:val>
                                        </p:tav>
                                      </p:tavLst>
                                    </p:anim>
                                    <p:anim calcmode="lin" valueType="num">
                                      <p:cBhvr additive="base">
                                        <p:cTn id="46" dur="500" fill="hold"/>
                                        <p:tgtEl>
                                          <p:spTgt spid="8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anim calcmode="lin" valueType="num">
                                      <p:cBhvr additive="base">
                                        <p:cTn id="49" dur="500" fill="hold"/>
                                        <p:tgtEl>
                                          <p:spTgt spid="93"/>
                                        </p:tgtEl>
                                        <p:attrNameLst>
                                          <p:attrName>ppt_x</p:attrName>
                                        </p:attrNameLst>
                                      </p:cBhvr>
                                      <p:tavLst>
                                        <p:tav tm="0">
                                          <p:val>
                                            <p:strVal val="#ppt_x"/>
                                          </p:val>
                                        </p:tav>
                                        <p:tav tm="100000">
                                          <p:val>
                                            <p:strVal val="#ppt_x"/>
                                          </p:val>
                                        </p:tav>
                                      </p:tavLst>
                                    </p:anim>
                                    <p:anim calcmode="lin" valueType="num">
                                      <p:cBhvr additive="base">
                                        <p:cTn id="50" dur="500" fill="hold"/>
                                        <p:tgtEl>
                                          <p:spTgt spid="9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6"/>
                                        </p:tgtEl>
                                        <p:attrNameLst>
                                          <p:attrName>style.visibility</p:attrName>
                                        </p:attrNameLst>
                                      </p:cBhvr>
                                      <p:to>
                                        <p:strVal val="visible"/>
                                      </p:to>
                                    </p:set>
                                    <p:anim calcmode="lin" valueType="num">
                                      <p:cBhvr additive="base">
                                        <p:cTn id="53" dur="500" fill="hold"/>
                                        <p:tgtEl>
                                          <p:spTgt spid="116"/>
                                        </p:tgtEl>
                                        <p:attrNameLst>
                                          <p:attrName>ppt_x</p:attrName>
                                        </p:attrNameLst>
                                      </p:cBhvr>
                                      <p:tavLst>
                                        <p:tav tm="0">
                                          <p:val>
                                            <p:strVal val="#ppt_x"/>
                                          </p:val>
                                        </p:tav>
                                        <p:tav tm="100000">
                                          <p:val>
                                            <p:strVal val="#ppt_x"/>
                                          </p:val>
                                        </p:tav>
                                      </p:tavLst>
                                    </p:anim>
                                    <p:anim calcmode="lin" valueType="num">
                                      <p:cBhvr additive="base">
                                        <p:cTn id="54" dur="500" fill="hold"/>
                                        <p:tgtEl>
                                          <p:spTgt spid="11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5"/>
                                        </p:tgtEl>
                                        <p:attrNameLst>
                                          <p:attrName>style.visibility</p:attrName>
                                        </p:attrNameLst>
                                      </p:cBhvr>
                                      <p:to>
                                        <p:strVal val="visible"/>
                                      </p:to>
                                    </p:set>
                                    <p:anim calcmode="lin" valueType="num">
                                      <p:cBhvr additive="base">
                                        <p:cTn id="57" dur="500" fill="hold"/>
                                        <p:tgtEl>
                                          <p:spTgt spid="115"/>
                                        </p:tgtEl>
                                        <p:attrNameLst>
                                          <p:attrName>ppt_x</p:attrName>
                                        </p:attrNameLst>
                                      </p:cBhvr>
                                      <p:tavLst>
                                        <p:tav tm="0">
                                          <p:val>
                                            <p:strVal val="#ppt_x"/>
                                          </p:val>
                                        </p:tav>
                                        <p:tav tm="100000">
                                          <p:val>
                                            <p:strVal val="#ppt_x"/>
                                          </p:val>
                                        </p:tav>
                                      </p:tavLst>
                                    </p:anim>
                                    <p:anim calcmode="lin" valueType="num">
                                      <p:cBhvr additive="base">
                                        <p:cTn id="5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dissolve">
                                      <p:cBhvr>
                                        <p:cTn id="63" dur="500"/>
                                        <p:tgtEl>
                                          <p:spTgt spid="96"/>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dissolve">
                                      <p:cBhvr>
                                        <p:cTn id="66" dur="500"/>
                                        <p:tgtEl>
                                          <p:spTgt spid="99"/>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dissolve">
                                      <p:cBhvr>
                                        <p:cTn id="69" dur="500"/>
                                        <p:tgtEl>
                                          <p:spTgt spid="120"/>
                                        </p:tgtEl>
                                      </p:cBhvr>
                                    </p:animEffect>
                                  </p:childTnLst>
                                </p:cTn>
                              </p:par>
                              <p:par>
                                <p:cTn id="70" presetID="9" presetClass="entr" presetSubtype="0" fill="hold" nodeType="with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dissolve">
                                      <p:cBhvr>
                                        <p:cTn id="72" dur="500"/>
                                        <p:tgtEl>
                                          <p:spTgt spid="9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dissolve">
                                      <p:cBhvr>
                                        <p:cTn id="75" dur="500"/>
                                        <p:tgtEl>
                                          <p:spTgt spid="100"/>
                                        </p:tgtEl>
                                      </p:cBhvr>
                                    </p:animEffect>
                                  </p:childTnLst>
                                </p:cTn>
                              </p:par>
                              <p:par>
                                <p:cTn id="76" presetID="9" presetClass="entr" presetSubtype="0" fill="hold" nodeType="withEffect">
                                  <p:stCondLst>
                                    <p:cond delay="0"/>
                                  </p:stCondLst>
                                  <p:childTnLst>
                                    <p:set>
                                      <p:cBhvr>
                                        <p:cTn id="77" dur="1" fill="hold">
                                          <p:stCondLst>
                                            <p:cond delay="0"/>
                                          </p:stCondLst>
                                        </p:cTn>
                                        <p:tgtEl>
                                          <p:spTgt spid="97"/>
                                        </p:tgtEl>
                                        <p:attrNameLst>
                                          <p:attrName>style.visibility</p:attrName>
                                        </p:attrNameLst>
                                      </p:cBhvr>
                                      <p:to>
                                        <p:strVal val="visible"/>
                                      </p:to>
                                    </p:set>
                                    <p:animEffect transition="in" filter="dissolve">
                                      <p:cBhvr>
                                        <p:cTn id="78" dur="500"/>
                                        <p:tgtEl>
                                          <p:spTgt spid="97"/>
                                        </p:tgtEl>
                                      </p:cBhvr>
                                    </p:animEffect>
                                  </p:childTnLst>
                                </p:cTn>
                              </p:par>
                              <p:par>
                                <p:cTn id="79" presetID="9" presetClass="entr" presetSubtype="0" fill="hold" nodeType="with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dissolve">
                                      <p:cBhvr>
                                        <p:cTn id="81" dur="500"/>
                                        <p:tgtEl>
                                          <p:spTgt spid="83"/>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91"/>
                                        </p:tgtEl>
                                        <p:attrNameLst>
                                          <p:attrName>style.visibility</p:attrName>
                                        </p:attrNameLst>
                                      </p:cBhvr>
                                      <p:to>
                                        <p:strVal val="visible"/>
                                      </p:to>
                                    </p:set>
                                    <p:anim calcmode="lin" valueType="num">
                                      <p:cBhvr additive="base">
                                        <p:cTn id="86" dur="500" fill="hold"/>
                                        <p:tgtEl>
                                          <p:spTgt spid="91"/>
                                        </p:tgtEl>
                                        <p:attrNameLst>
                                          <p:attrName>ppt_x</p:attrName>
                                        </p:attrNameLst>
                                      </p:cBhvr>
                                      <p:tavLst>
                                        <p:tav tm="0">
                                          <p:val>
                                            <p:strVal val="#ppt_x"/>
                                          </p:val>
                                        </p:tav>
                                        <p:tav tm="100000">
                                          <p:val>
                                            <p:strVal val="#ppt_x"/>
                                          </p:val>
                                        </p:tav>
                                      </p:tavLst>
                                    </p:anim>
                                    <p:anim calcmode="lin" valueType="num">
                                      <p:cBhvr additive="base">
                                        <p:cTn id="87" dur="500" fill="hold"/>
                                        <p:tgtEl>
                                          <p:spTgt spid="91"/>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101"/>
                                        </p:tgtEl>
                                        <p:attrNameLst>
                                          <p:attrName>style.visibility</p:attrName>
                                        </p:attrNameLst>
                                      </p:cBhvr>
                                      <p:to>
                                        <p:strVal val="visible"/>
                                      </p:to>
                                    </p:set>
                                    <p:anim calcmode="lin" valueType="num">
                                      <p:cBhvr additive="base">
                                        <p:cTn id="90" dur="500" fill="hold"/>
                                        <p:tgtEl>
                                          <p:spTgt spid="101"/>
                                        </p:tgtEl>
                                        <p:attrNameLst>
                                          <p:attrName>ppt_x</p:attrName>
                                        </p:attrNameLst>
                                      </p:cBhvr>
                                      <p:tavLst>
                                        <p:tav tm="0">
                                          <p:val>
                                            <p:strVal val="#ppt_x"/>
                                          </p:val>
                                        </p:tav>
                                        <p:tav tm="100000">
                                          <p:val>
                                            <p:strVal val="#ppt_x"/>
                                          </p:val>
                                        </p:tav>
                                      </p:tavLst>
                                    </p:anim>
                                    <p:anim calcmode="lin" valueType="num">
                                      <p:cBhvr additive="base">
                                        <p:cTn id="91" dur="500" fill="hold"/>
                                        <p:tgtEl>
                                          <p:spTgt spid="101"/>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95"/>
                                        </p:tgtEl>
                                        <p:attrNameLst>
                                          <p:attrName>style.visibility</p:attrName>
                                        </p:attrNameLst>
                                      </p:cBhvr>
                                      <p:to>
                                        <p:strVal val="visible"/>
                                      </p:to>
                                    </p:set>
                                    <p:anim calcmode="lin" valueType="num">
                                      <p:cBhvr additive="base">
                                        <p:cTn id="94" dur="500" fill="hold"/>
                                        <p:tgtEl>
                                          <p:spTgt spid="95"/>
                                        </p:tgtEl>
                                        <p:attrNameLst>
                                          <p:attrName>ppt_x</p:attrName>
                                        </p:attrNameLst>
                                      </p:cBhvr>
                                      <p:tavLst>
                                        <p:tav tm="0">
                                          <p:val>
                                            <p:strVal val="#ppt_x"/>
                                          </p:val>
                                        </p:tav>
                                        <p:tav tm="100000">
                                          <p:val>
                                            <p:strVal val="#ppt_x"/>
                                          </p:val>
                                        </p:tav>
                                      </p:tavLst>
                                    </p:anim>
                                    <p:anim calcmode="lin" valueType="num">
                                      <p:cBhvr additive="base">
                                        <p:cTn id="95" dur="500" fill="hold"/>
                                        <p:tgtEl>
                                          <p:spTgt spid="95"/>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90"/>
                                        </p:tgtEl>
                                        <p:attrNameLst>
                                          <p:attrName>style.visibility</p:attrName>
                                        </p:attrNameLst>
                                      </p:cBhvr>
                                      <p:to>
                                        <p:strVal val="visible"/>
                                      </p:to>
                                    </p:set>
                                    <p:anim calcmode="lin" valueType="num">
                                      <p:cBhvr additive="base">
                                        <p:cTn id="98" dur="500" fill="hold"/>
                                        <p:tgtEl>
                                          <p:spTgt spid="90"/>
                                        </p:tgtEl>
                                        <p:attrNameLst>
                                          <p:attrName>ppt_x</p:attrName>
                                        </p:attrNameLst>
                                      </p:cBhvr>
                                      <p:tavLst>
                                        <p:tav tm="0">
                                          <p:val>
                                            <p:strVal val="#ppt_x"/>
                                          </p:val>
                                        </p:tav>
                                        <p:tav tm="100000">
                                          <p:val>
                                            <p:strVal val="#ppt_x"/>
                                          </p:val>
                                        </p:tav>
                                      </p:tavLst>
                                    </p:anim>
                                    <p:anim calcmode="lin" valueType="num">
                                      <p:cBhvr additive="base">
                                        <p:cTn id="99" dur="500" fill="hold"/>
                                        <p:tgtEl>
                                          <p:spTgt spid="90"/>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94"/>
                                        </p:tgtEl>
                                        <p:attrNameLst>
                                          <p:attrName>style.visibility</p:attrName>
                                        </p:attrNameLst>
                                      </p:cBhvr>
                                      <p:to>
                                        <p:strVal val="visible"/>
                                      </p:to>
                                    </p:set>
                                    <p:anim calcmode="lin" valueType="num">
                                      <p:cBhvr additive="base">
                                        <p:cTn id="102" dur="500" fill="hold"/>
                                        <p:tgtEl>
                                          <p:spTgt spid="94"/>
                                        </p:tgtEl>
                                        <p:attrNameLst>
                                          <p:attrName>ppt_x</p:attrName>
                                        </p:attrNameLst>
                                      </p:cBhvr>
                                      <p:tavLst>
                                        <p:tav tm="0">
                                          <p:val>
                                            <p:strVal val="#ppt_x"/>
                                          </p:val>
                                        </p:tav>
                                        <p:tav tm="100000">
                                          <p:val>
                                            <p:strVal val="#ppt_x"/>
                                          </p:val>
                                        </p:tav>
                                      </p:tavLst>
                                    </p:anim>
                                    <p:anim calcmode="lin" valueType="num">
                                      <p:cBhvr additive="base">
                                        <p:cTn id="103" dur="500" fill="hold"/>
                                        <p:tgtEl>
                                          <p:spTgt spid="94"/>
                                        </p:tgtEl>
                                        <p:attrNameLst>
                                          <p:attrName>ppt_y</p:attrName>
                                        </p:attrNameLst>
                                      </p:cBhvr>
                                      <p:tavLst>
                                        <p:tav tm="0">
                                          <p:val>
                                            <p:strVal val="1+#ppt_h/2"/>
                                          </p:val>
                                        </p:tav>
                                        <p:tav tm="100000">
                                          <p:val>
                                            <p:strVal val="#ppt_y"/>
                                          </p:val>
                                        </p:tav>
                                      </p:tavLst>
                                    </p:anim>
                                  </p:childTnLst>
                                </p:cTn>
                              </p:par>
                              <p:par>
                                <p:cTn id="104" presetID="2" presetClass="entr" presetSubtype="4" fill="hold" nodeType="withEffect">
                                  <p:stCondLst>
                                    <p:cond delay="0"/>
                                  </p:stCondLst>
                                  <p:childTnLst>
                                    <p:set>
                                      <p:cBhvr>
                                        <p:cTn id="105" dur="1" fill="hold">
                                          <p:stCondLst>
                                            <p:cond delay="0"/>
                                          </p:stCondLst>
                                        </p:cTn>
                                        <p:tgtEl>
                                          <p:spTgt spid="89"/>
                                        </p:tgtEl>
                                        <p:attrNameLst>
                                          <p:attrName>style.visibility</p:attrName>
                                        </p:attrNameLst>
                                      </p:cBhvr>
                                      <p:to>
                                        <p:strVal val="visible"/>
                                      </p:to>
                                    </p:set>
                                    <p:anim calcmode="lin" valueType="num">
                                      <p:cBhvr additive="base">
                                        <p:cTn id="106" dur="500" fill="hold"/>
                                        <p:tgtEl>
                                          <p:spTgt spid="89"/>
                                        </p:tgtEl>
                                        <p:attrNameLst>
                                          <p:attrName>ppt_x</p:attrName>
                                        </p:attrNameLst>
                                      </p:cBhvr>
                                      <p:tavLst>
                                        <p:tav tm="0">
                                          <p:val>
                                            <p:strVal val="#ppt_x"/>
                                          </p:val>
                                        </p:tav>
                                        <p:tav tm="100000">
                                          <p:val>
                                            <p:strVal val="#ppt_x"/>
                                          </p:val>
                                        </p:tav>
                                      </p:tavLst>
                                    </p:anim>
                                    <p:anim calcmode="lin" valueType="num">
                                      <p:cBhvr additive="base">
                                        <p:cTn id="107" dur="500" fill="hold"/>
                                        <p:tgtEl>
                                          <p:spTgt spid="89"/>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121"/>
                                        </p:tgtEl>
                                        <p:attrNameLst>
                                          <p:attrName>style.visibility</p:attrName>
                                        </p:attrNameLst>
                                      </p:cBhvr>
                                      <p:to>
                                        <p:strVal val="visible"/>
                                      </p:to>
                                    </p:set>
                                    <p:anim calcmode="lin" valueType="num">
                                      <p:cBhvr additive="base">
                                        <p:cTn id="110" dur="500" fill="hold"/>
                                        <p:tgtEl>
                                          <p:spTgt spid="121"/>
                                        </p:tgtEl>
                                        <p:attrNameLst>
                                          <p:attrName>ppt_x</p:attrName>
                                        </p:attrNameLst>
                                      </p:cBhvr>
                                      <p:tavLst>
                                        <p:tav tm="0">
                                          <p:val>
                                            <p:strVal val="#ppt_x"/>
                                          </p:val>
                                        </p:tav>
                                        <p:tav tm="100000">
                                          <p:val>
                                            <p:strVal val="#ppt_x"/>
                                          </p:val>
                                        </p:tav>
                                      </p:tavLst>
                                    </p:anim>
                                    <p:anim calcmode="lin" valueType="num">
                                      <p:cBhvr additive="base">
                                        <p:cTn id="111"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108"/>
                                        </p:tgtEl>
                                        <p:attrNameLst>
                                          <p:attrName>style.visibility</p:attrName>
                                        </p:attrNameLst>
                                      </p:cBhvr>
                                      <p:to>
                                        <p:strVal val="visible"/>
                                      </p:to>
                                    </p:set>
                                    <p:anim calcmode="lin" valueType="num">
                                      <p:cBhvr additive="base">
                                        <p:cTn id="116" dur="500" fill="hold"/>
                                        <p:tgtEl>
                                          <p:spTgt spid="108"/>
                                        </p:tgtEl>
                                        <p:attrNameLst>
                                          <p:attrName>ppt_x</p:attrName>
                                        </p:attrNameLst>
                                      </p:cBhvr>
                                      <p:tavLst>
                                        <p:tav tm="0">
                                          <p:val>
                                            <p:strVal val="#ppt_x"/>
                                          </p:val>
                                        </p:tav>
                                        <p:tav tm="100000">
                                          <p:val>
                                            <p:strVal val="#ppt_x"/>
                                          </p:val>
                                        </p:tav>
                                      </p:tavLst>
                                    </p:anim>
                                    <p:anim calcmode="lin" valueType="num">
                                      <p:cBhvr additive="base">
                                        <p:cTn id="117" dur="500" fill="hold"/>
                                        <p:tgtEl>
                                          <p:spTgt spid="108"/>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109"/>
                                        </p:tgtEl>
                                        <p:attrNameLst>
                                          <p:attrName>style.visibility</p:attrName>
                                        </p:attrNameLst>
                                      </p:cBhvr>
                                      <p:to>
                                        <p:strVal val="visible"/>
                                      </p:to>
                                    </p:set>
                                    <p:anim calcmode="lin" valueType="num">
                                      <p:cBhvr additive="base">
                                        <p:cTn id="120" dur="500" fill="hold"/>
                                        <p:tgtEl>
                                          <p:spTgt spid="109"/>
                                        </p:tgtEl>
                                        <p:attrNameLst>
                                          <p:attrName>ppt_x</p:attrName>
                                        </p:attrNameLst>
                                      </p:cBhvr>
                                      <p:tavLst>
                                        <p:tav tm="0">
                                          <p:val>
                                            <p:strVal val="#ppt_x"/>
                                          </p:val>
                                        </p:tav>
                                        <p:tav tm="100000">
                                          <p:val>
                                            <p:strVal val="#ppt_x"/>
                                          </p:val>
                                        </p:tav>
                                      </p:tavLst>
                                    </p:anim>
                                    <p:anim calcmode="lin" valueType="num">
                                      <p:cBhvr additive="base">
                                        <p:cTn id="121" dur="500" fill="hold"/>
                                        <p:tgtEl>
                                          <p:spTgt spid="109"/>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110"/>
                                        </p:tgtEl>
                                        <p:attrNameLst>
                                          <p:attrName>style.visibility</p:attrName>
                                        </p:attrNameLst>
                                      </p:cBhvr>
                                      <p:to>
                                        <p:strVal val="visible"/>
                                      </p:to>
                                    </p:set>
                                    <p:anim calcmode="lin" valueType="num">
                                      <p:cBhvr additive="base">
                                        <p:cTn id="124" dur="500" fill="hold"/>
                                        <p:tgtEl>
                                          <p:spTgt spid="110"/>
                                        </p:tgtEl>
                                        <p:attrNameLst>
                                          <p:attrName>ppt_x</p:attrName>
                                        </p:attrNameLst>
                                      </p:cBhvr>
                                      <p:tavLst>
                                        <p:tav tm="0">
                                          <p:val>
                                            <p:strVal val="#ppt_x"/>
                                          </p:val>
                                        </p:tav>
                                        <p:tav tm="100000">
                                          <p:val>
                                            <p:strVal val="#ppt_x"/>
                                          </p:val>
                                        </p:tav>
                                      </p:tavLst>
                                    </p:anim>
                                    <p:anim calcmode="lin" valueType="num">
                                      <p:cBhvr additive="base">
                                        <p:cTn id="125" dur="500" fill="hold"/>
                                        <p:tgtEl>
                                          <p:spTgt spid="110"/>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103"/>
                                        </p:tgtEl>
                                        <p:attrNameLst>
                                          <p:attrName>style.visibility</p:attrName>
                                        </p:attrNameLst>
                                      </p:cBhvr>
                                      <p:to>
                                        <p:strVal val="visible"/>
                                      </p:to>
                                    </p:set>
                                    <p:anim calcmode="lin" valueType="num">
                                      <p:cBhvr additive="base">
                                        <p:cTn id="128" dur="500" fill="hold"/>
                                        <p:tgtEl>
                                          <p:spTgt spid="103"/>
                                        </p:tgtEl>
                                        <p:attrNameLst>
                                          <p:attrName>ppt_x</p:attrName>
                                        </p:attrNameLst>
                                      </p:cBhvr>
                                      <p:tavLst>
                                        <p:tav tm="0">
                                          <p:val>
                                            <p:strVal val="#ppt_x"/>
                                          </p:val>
                                        </p:tav>
                                        <p:tav tm="100000">
                                          <p:val>
                                            <p:strVal val="#ppt_x"/>
                                          </p:val>
                                        </p:tav>
                                      </p:tavLst>
                                    </p:anim>
                                    <p:anim calcmode="lin" valueType="num">
                                      <p:cBhvr additive="base">
                                        <p:cTn id="129" dur="500" fill="hold"/>
                                        <p:tgtEl>
                                          <p:spTgt spid="103"/>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102"/>
                                        </p:tgtEl>
                                        <p:attrNameLst>
                                          <p:attrName>style.visibility</p:attrName>
                                        </p:attrNameLst>
                                      </p:cBhvr>
                                      <p:to>
                                        <p:strVal val="visible"/>
                                      </p:to>
                                    </p:set>
                                    <p:anim calcmode="lin" valueType="num">
                                      <p:cBhvr additive="base">
                                        <p:cTn id="132" dur="500" fill="hold"/>
                                        <p:tgtEl>
                                          <p:spTgt spid="102"/>
                                        </p:tgtEl>
                                        <p:attrNameLst>
                                          <p:attrName>ppt_x</p:attrName>
                                        </p:attrNameLst>
                                      </p:cBhvr>
                                      <p:tavLst>
                                        <p:tav tm="0">
                                          <p:val>
                                            <p:strVal val="#ppt_x"/>
                                          </p:val>
                                        </p:tav>
                                        <p:tav tm="100000">
                                          <p:val>
                                            <p:strVal val="#ppt_x"/>
                                          </p:val>
                                        </p:tav>
                                      </p:tavLst>
                                    </p:anim>
                                    <p:anim calcmode="lin" valueType="num">
                                      <p:cBhvr additive="base">
                                        <p:cTn id="133" dur="500" fill="hold"/>
                                        <p:tgtEl>
                                          <p:spTgt spid="102"/>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111"/>
                                        </p:tgtEl>
                                        <p:attrNameLst>
                                          <p:attrName>style.visibility</p:attrName>
                                        </p:attrNameLst>
                                      </p:cBhvr>
                                      <p:to>
                                        <p:strVal val="visible"/>
                                      </p:to>
                                    </p:set>
                                    <p:anim calcmode="lin" valueType="num">
                                      <p:cBhvr additive="base">
                                        <p:cTn id="136" dur="500" fill="hold"/>
                                        <p:tgtEl>
                                          <p:spTgt spid="111"/>
                                        </p:tgtEl>
                                        <p:attrNameLst>
                                          <p:attrName>ppt_x</p:attrName>
                                        </p:attrNameLst>
                                      </p:cBhvr>
                                      <p:tavLst>
                                        <p:tav tm="0">
                                          <p:val>
                                            <p:strVal val="#ppt_x"/>
                                          </p:val>
                                        </p:tav>
                                        <p:tav tm="100000">
                                          <p:val>
                                            <p:strVal val="#ppt_x"/>
                                          </p:val>
                                        </p:tav>
                                      </p:tavLst>
                                    </p:anim>
                                    <p:anim calcmode="lin" valueType="num">
                                      <p:cBhvr additive="base">
                                        <p:cTn id="137" dur="500" fill="hold"/>
                                        <p:tgtEl>
                                          <p:spTgt spid="111"/>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107"/>
                                        </p:tgtEl>
                                        <p:attrNameLst>
                                          <p:attrName>style.visibility</p:attrName>
                                        </p:attrNameLst>
                                      </p:cBhvr>
                                      <p:to>
                                        <p:strVal val="visible"/>
                                      </p:to>
                                    </p:set>
                                    <p:anim calcmode="lin" valueType="num">
                                      <p:cBhvr additive="base">
                                        <p:cTn id="140" dur="500" fill="hold"/>
                                        <p:tgtEl>
                                          <p:spTgt spid="107"/>
                                        </p:tgtEl>
                                        <p:attrNameLst>
                                          <p:attrName>ppt_x</p:attrName>
                                        </p:attrNameLst>
                                      </p:cBhvr>
                                      <p:tavLst>
                                        <p:tav tm="0">
                                          <p:val>
                                            <p:strVal val="#ppt_x"/>
                                          </p:val>
                                        </p:tav>
                                        <p:tav tm="100000">
                                          <p:val>
                                            <p:strVal val="#ppt_x"/>
                                          </p:val>
                                        </p:tav>
                                      </p:tavLst>
                                    </p:anim>
                                    <p:anim calcmode="lin" valueType="num">
                                      <p:cBhvr additive="base">
                                        <p:cTn id="141" dur="500" fill="hold"/>
                                        <p:tgtEl>
                                          <p:spTgt spid="107"/>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106"/>
                                        </p:tgtEl>
                                        <p:attrNameLst>
                                          <p:attrName>style.visibility</p:attrName>
                                        </p:attrNameLst>
                                      </p:cBhvr>
                                      <p:to>
                                        <p:strVal val="visible"/>
                                      </p:to>
                                    </p:set>
                                    <p:anim calcmode="lin" valueType="num">
                                      <p:cBhvr additive="base">
                                        <p:cTn id="144" dur="500" fill="hold"/>
                                        <p:tgtEl>
                                          <p:spTgt spid="106"/>
                                        </p:tgtEl>
                                        <p:attrNameLst>
                                          <p:attrName>ppt_x</p:attrName>
                                        </p:attrNameLst>
                                      </p:cBhvr>
                                      <p:tavLst>
                                        <p:tav tm="0">
                                          <p:val>
                                            <p:strVal val="#ppt_x"/>
                                          </p:val>
                                        </p:tav>
                                        <p:tav tm="100000">
                                          <p:val>
                                            <p:strVal val="#ppt_x"/>
                                          </p:val>
                                        </p:tav>
                                      </p:tavLst>
                                    </p:anim>
                                    <p:anim calcmode="lin" valueType="num">
                                      <p:cBhvr additive="base">
                                        <p:cTn id="145"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nodeType="clickEffect">
                                  <p:stCondLst>
                                    <p:cond delay="0"/>
                                  </p:stCondLst>
                                  <p:childTnLst>
                                    <p:set>
                                      <p:cBhvr>
                                        <p:cTn id="149" dur="1" fill="hold">
                                          <p:stCondLst>
                                            <p:cond delay="0"/>
                                          </p:stCondLst>
                                        </p:cTn>
                                        <p:tgtEl>
                                          <p:spTgt spid="84"/>
                                        </p:tgtEl>
                                        <p:attrNameLst>
                                          <p:attrName>style.visibility</p:attrName>
                                        </p:attrNameLst>
                                      </p:cBhvr>
                                      <p:to>
                                        <p:strVal val="visible"/>
                                      </p:to>
                                    </p:set>
                                    <p:animEffect transition="in" filter="blinds(horizontal)">
                                      <p:cBhvr>
                                        <p:cTn id="150" dur="500"/>
                                        <p:tgtEl>
                                          <p:spTgt spid="84"/>
                                        </p:tgtEl>
                                      </p:cBhvr>
                                    </p:animEffect>
                                  </p:childTnLst>
                                </p:cTn>
                              </p:par>
                              <p:par>
                                <p:cTn id="151" presetID="3" presetClass="entr" presetSubtype="10" fill="hold" nodeType="withEffect">
                                  <p:stCondLst>
                                    <p:cond delay="0"/>
                                  </p:stCondLst>
                                  <p:childTnLst>
                                    <p:set>
                                      <p:cBhvr>
                                        <p:cTn id="152" dur="1" fill="hold">
                                          <p:stCondLst>
                                            <p:cond delay="0"/>
                                          </p:stCondLst>
                                        </p:cTn>
                                        <p:tgtEl>
                                          <p:spTgt spid="112"/>
                                        </p:tgtEl>
                                        <p:attrNameLst>
                                          <p:attrName>style.visibility</p:attrName>
                                        </p:attrNameLst>
                                      </p:cBhvr>
                                      <p:to>
                                        <p:strVal val="visible"/>
                                      </p:to>
                                    </p:set>
                                    <p:animEffect transition="in" filter="blinds(horizontal)">
                                      <p:cBhvr>
                                        <p:cTn id="153" dur="500"/>
                                        <p:tgtEl>
                                          <p:spTgt spid="112"/>
                                        </p:tgtEl>
                                      </p:cBhvr>
                                    </p:animEffect>
                                  </p:childTnLst>
                                </p:cTn>
                              </p:par>
                              <p:par>
                                <p:cTn id="154" presetID="3" presetClass="entr" presetSubtype="10" fill="hold" nodeType="withEffect">
                                  <p:stCondLst>
                                    <p:cond delay="0"/>
                                  </p:stCondLst>
                                  <p:childTnLst>
                                    <p:set>
                                      <p:cBhvr>
                                        <p:cTn id="155" dur="1" fill="hold">
                                          <p:stCondLst>
                                            <p:cond delay="0"/>
                                          </p:stCondLst>
                                        </p:cTn>
                                        <p:tgtEl>
                                          <p:spTgt spid="105"/>
                                        </p:tgtEl>
                                        <p:attrNameLst>
                                          <p:attrName>style.visibility</p:attrName>
                                        </p:attrNameLst>
                                      </p:cBhvr>
                                      <p:to>
                                        <p:strVal val="visible"/>
                                      </p:to>
                                    </p:set>
                                    <p:animEffect transition="in" filter="blinds(horizontal)">
                                      <p:cBhvr>
                                        <p:cTn id="156" dur="500"/>
                                        <p:tgtEl>
                                          <p:spTgt spid="105"/>
                                        </p:tgtEl>
                                      </p:cBhvr>
                                    </p:animEffect>
                                  </p:childTnLst>
                                </p:cTn>
                              </p:par>
                              <p:par>
                                <p:cTn id="157" presetID="3" presetClass="entr" presetSubtype="10" fill="hold" nodeType="withEffect">
                                  <p:stCondLst>
                                    <p:cond delay="0"/>
                                  </p:stCondLst>
                                  <p:childTnLst>
                                    <p:set>
                                      <p:cBhvr>
                                        <p:cTn id="158" dur="1" fill="hold">
                                          <p:stCondLst>
                                            <p:cond delay="0"/>
                                          </p:stCondLst>
                                        </p:cTn>
                                        <p:tgtEl>
                                          <p:spTgt spid="104"/>
                                        </p:tgtEl>
                                        <p:attrNameLst>
                                          <p:attrName>style.visibility</p:attrName>
                                        </p:attrNameLst>
                                      </p:cBhvr>
                                      <p:to>
                                        <p:strVal val="visible"/>
                                      </p:to>
                                    </p:set>
                                    <p:animEffect transition="in" filter="blinds(horizontal)">
                                      <p:cBhvr>
                                        <p:cTn id="159" dur="500"/>
                                        <p:tgtEl>
                                          <p:spTgt spid="104"/>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mediacall" presetSubtype="0" fill="hold" nodeType="clickEffect">
                                  <p:stCondLst>
                                    <p:cond delay="0"/>
                                  </p:stCondLst>
                                  <p:childTnLst>
                                    <p:cmd type="call" cmd="playFrom(0.0)">
                                      <p:cBhvr>
                                        <p:cTn id="163" dur="2433" fill="hold"/>
                                        <p:tgtEl>
                                          <p:spTgt spid="1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4" restart="whenNotActive" fill="hold" evtFilter="cancelBubble" nodeType="interactiveSeq">
                <p:stCondLst>
                  <p:cond evt="onClick" delay="0">
                    <p:tgtEl>
                      <p:spTgt spid="122"/>
                    </p:tgtEl>
                  </p:cond>
                </p:stCondLst>
                <p:endSync evt="end" delay="0">
                  <p:rtn val="all"/>
                </p:endSync>
                <p:childTnLst>
                  <p:par>
                    <p:cTn id="165" fill="hold">
                      <p:stCondLst>
                        <p:cond delay="0"/>
                      </p:stCondLst>
                      <p:childTnLst>
                        <p:par>
                          <p:cTn id="166" fill="hold">
                            <p:stCondLst>
                              <p:cond delay="0"/>
                            </p:stCondLst>
                            <p:childTnLst>
                              <p:par>
                                <p:cTn id="167" presetID="2" presetClass="mediacall" presetSubtype="0" fill="hold" nodeType="clickEffect">
                                  <p:stCondLst>
                                    <p:cond delay="0"/>
                                  </p:stCondLst>
                                  <p:childTnLst>
                                    <p:cmd type="call" cmd="togglePause">
                                      <p:cBhvr>
                                        <p:cTn id="168" dur="1" fill="hold"/>
                                        <p:tgtEl>
                                          <p:spTgt spid="122"/>
                                        </p:tgtEl>
                                      </p:cBhvr>
                                    </p:cmd>
                                  </p:childTnLst>
                                </p:cTn>
                              </p:par>
                            </p:childTnLst>
                          </p:cTn>
                        </p:par>
                      </p:childTnLst>
                    </p:cTn>
                  </p:par>
                </p:childTnLst>
              </p:cTn>
              <p:nextCondLst>
                <p:cond evt="onClick" delay="0">
                  <p:tgtEl>
                    <p:spTgt spid="122"/>
                  </p:tgtEl>
                </p:cond>
              </p:nextCondLst>
            </p:seq>
            <p:video>
              <p:cMediaNode vol="80000">
                <p:cTn id="169" repeatCount="4000" fill="hold" display="0">
                  <p:stCondLst>
                    <p:cond delay="indefinite"/>
                  </p:stCondLst>
                </p:cTn>
                <p:tgtEl>
                  <p:spTgt spid="122"/>
                </p:tgtEl>
              </p:cMediaNode>
            </p:video>
          </p:childTnLst>
        </p:cTn>
      </p:par>
    </p:tnLst>
    <p:bldLst>
      <p:bldP spid="85" grpId="0" animBg="1"/>
      <p:bldP spid="86" grpId="0" animBg="1"/>
      <p:bldP spid="87" grpId="0" animBg="1"/>
      <p:bldP spid="92" grpId="0" animBg="1"/>
      <p:bldP spid="93" grpId="0" animBg="1"/>
      <p:bldP spid="94" grpId="0" animBg="1"/>
      <p:bldP spid="95" grpId="0" animBg="1"/>
      <p:bldP spid="99" grpId="0" animBg="1"/>
      <p:bldP spid="100" grpId="0" animBg="1"/>
      <p:bldP spid="101" grpId="0" animBg="1"/>
      <p:bldP spid="102" grpId="0" animBg="1"/>
      <p:bldP spid="103" grpId="0" animBg="1"/>
      <p:bldP spid="106" grpId="0" animBg="1"/>
      <p:bldP spid="107" grpId="0" animBg="1"/>
      <p:bldP spid="108" grpId="0" animBg="1"/>
      <p:bldP spid="109" grpId="0" animBg="1"/>
      <p:bldP spid="110" grpId="0" animBg="1"/>
      <p:bldP spid="111" grpId="0" animBg="1"/>
      <p:bldP spid="114" grpId="0" animBg="1"/>
      <p:bldP spid="116" grpId="0" animBg="1"/>
      <p:bldP spid="117" grpId="0" animBg="1"/>
      <p:bldP spid="118" grpId="0" animBg="1"/>
      <p:bldP spid="119" grpId="0" animBg="1"/>
      <p:bldP spid="120" grpId="0" animBg="1"/>
      <p:bldP spid="1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23A7B02-3A97-6AA4-C2F6-C07D2F5D7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9183" y="2817383"/>
            <a:ext cx="3088486" cy="3996863"/>
          </a:xfrm>
          <a:prstGeom prst="rect">
            <a:avLst/>
          </a:prstGeom>
        </p:spPr>
      </p:pic>
      <p:sp>
        <p:nvSpPr>
          <p:cNvPr id="26" name="Content Placeholder 3">
            <a:extLst>
              <a:ext uri="{FF2B5EF4-FFF2-40B4-BE49-F238E27FC236}">
                <a16:creationId xmlns:a16="http://schemas.microsoft.com/office/drawing/2014/main" id="{DF637B6D-B18F-D9AC-EB3E-CD82ABD7C339}"/>
              </a:ext>
            </a:extLst>
          </p:cNvPr>
          <p:cNvSpPr>
            <a:spLocks noGrp="1"/>
          </p:cNvSpPr>
          <p:nvPr>
            <p:ph sz="quarter" idx="11"/>
          </p:nvPr>
        </p:nvSpPr>
        <p:spPr>
          <a:xfrm>
            <a:off x="647700" y="1409700"/>
            <a:ext cx="7277100" cy="4610100"/>
          </a:xfrm>
        </p:spPr>
        <p:txBody>
          <a:bodyPr/>
          <a:lstStyle/>
          <a:p>
            <a:pPr marL="342900" indent="-342900">
              <a:buFont typeface="Arial" panose="020B0604020202020204" pitchFamily="34" charset="0"/>
              <a:buChar char="•"/>
            </a:pPr>
            <a:r>
              <a:rPr lang="en-US" dirty="0"/>
              <a:t>Non-conformal and overset methods provides ease of meshing and, when required, mesh motion</a:t>
            </a:r>
          </a:p>
          <a:p>
            <a:pPr marL="342900" indent="-342900">
              <a:buFont typeface="Arial" panose="020B0604020202020204" pitchFamily="34" charset="0"/>
              <a:buChar char="•"/>
            </a:pPr>
            <a:r>
              <a:rPr lang="en-US" dirty="0"/>
              <a:t>Design-order hybrid DG/CVFEM established, see Domino, J. </a:t>
            </a:r>
            <a:r>
              <a:rPr lang="en-US" dirty="0" err="1"/>
              <a:t>Comput</a:t>
            </a:r>
            <a:r>
              <a:rPr lang="en-US" dirty="0"/>
              <a:t>. Phys. (2018)</a:t>
            </a:r>
          </a:p>
          <a:p>
            <a:pPr marL="342900" indent="-342900">
              <a:buFont typeface="Arial" panose="020B0604020202020204" pitchFamily="34" charset="0"/>
              <a:buChar char="•"/>
            </a:pPr>
            <a:r>
              <a:rPr lang="en-US" b="1" dirty="0"/>
              <a:t>Again, requires prescribed movement - OWC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BEBC64C5-352C-C048-9514-FEDEFD9BCA61}"/>
              </a:ext>
            </a:extLst>
          </p:cNvPr>
          <p:cNvSpPr>
            <a:spLocks noGrp="1"/>
          </p:cNvSpPr>
          <p:nvPr>
            <p:ph type="title"/>
          </p:nvPr>
        </p:nvSpPr>
        <p:spPr/>
        <p:txBody>
          <a:bodyPr/>
          <a:lstStyle/>
          <a:p>
            <a:r>
              <a:rPr lang="en-US" dirty="0"/>
              <a:t>Design-order Mesh Constructs for Non-Conformal Interfaces</a:t>
            </a:r>
          </a:p>
        </p:txBody>
      </p:sp>
      <p:sp>
        <p:nvSpPr>
          <p:cNvPr id="3" name="Slide Number Placeholder 2">
            <a:extLst>
              <a:ext uri="{FF2B5EF4-FFF2-40B4-BE49-F238E27FC236}">
                <a16:creationId xmlns:a16="http://schemas.microsoft.com/office/drawing/2014/main" id="{59178956-4430-F041-B76B-2AED2FE4D2AB}"/>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27" name="Rectangle 26">
            <a:extLst>
              <a:ext uri="{FF2B5EF4-FFF2-40B4-BE49-F238E27FC236}">
                <a16:creationId xmlns:a16="http://schemas.microsoft.com/office/drawing/2014/main" id="{13E407D5-5576-86BC-B4AA-74FE10C57833}"/>
              </a:ext>
            </a:extLst>
          </p:cNvPr>
          <p:cNvSpPr/>
          <p:nvPr/>
        </p:nvSpPr>
        <p:spPr>
          <a:xfrm>
            <a:off x="612476" y="3148702"/>
            <a:ext cx="5832174" cy="3596950"/>
          </a:xfrm>
          <a:prstGeom prst="rect">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457200">
              <a:defRPr/>
            </a:pPr>
            <a:endParaRPr lang="en-US">
              <a:solidFill>
                <a:prstClr val="white"/>
              </a:solidFill>
              <a:latin typeface="Calibri"/>
            </a:endParaRPr>
          </a:p>
        </p:txBody>
      </p:sp>
      <p:pic>
        <p:nvPicPr>
          <p:cNvPr id="28" name="Picture 27" descr="spdEq28.tiff">
            <a:extLst>
              <a:ext uri="{FF2B5EF4-FFF2-40B4-BE49-F238E27FC236}">
                <a16:creationId xmlns:a16="http://schemas.microsoft.com/office/drawing/2014/main" id="{4C7A9423-6293-3F23-F582-5003B17AE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67" y="3249256"/>
            <a:ext cx="5681577" cy="3406977"/>
          </a:xfrm>
          <a:prstGeom prst="rect">
            <a:avLst/>
          </a:prstGeom>
        </p:spPr>
      </p:pic>
      <p:pic>
        <p:nvPicPr>
          <p:cNvPr id="29" name="Picture 28">
            <a:extLst>
              <a:ext uri="{FF2B5EF4-FFF2-40B4-BE49-F238E27FC236}">
                <a16:creationId xmlns:a16="http://schemas.microsoft.com/office/drawing/2014/main" id="{30DABF7E-8DF3-692A-03D0-FF6863CCA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051" y="5347851"/>
            <a:ext cx="1124830" cy="893367"/>
          </a:xfrm>
          <a:prstGeom prst="rect">
            <a:avLst/>
          </a:prstGeom>
        </p:spPr>
      </p:pic>
      <p:sp>
        <p:nvSpPr>
          <p:cNvPr id="31" name="TextBox 30">
            <a:extLst>
              <a:ext uri="{FF2B5EF4-FFF2-40B4-BE49-F238E27FC236}">
                <a16:creationId xmlns:a16="http://schemas.microsoft.com/office/drawing/2014/main" id="{AFCB6464-90CD-F1D0-4A9D-CFDC8D4CB5ED}"/>
              </a:ext>
            </a:extLst>
          </p:cNvPr>
          <p:cNvSpPr txBox="1"/>
          <p:nvPr/>
        </p:nvSpPr>
        <p:spPr>
          <a:xfrm>
            <a:off x="6679215" y="6488668"/>
            <a:ext cx="2329484" cy="369332"/>
          </a:xfrm>
          <a:prstGeom prst="rect">
            <a:avLst/>
          </a:prstGeom>
          <a:noFill/>
        </p:spPr>
        <p:txBody>
          <a:bodyPr wrap="none" rtlCol="0">
            <a:spAutoFit/>
          </a:bodyPr>
          <a:lstStyle/>
          <a:p>
            <a:r>
              <a:rPr lang="en-US" dirty="0"/>
              <a:t>Non-conformal MMS</a:t>
            </a:r>
          </a:p>
        </p:txBody>
      </p:sp>
      <p:pic>
        <p:nvPicPr>
          <p:cNvPr id="32" name="Picture 31">
            <a:extLst>
              <a:ext uri="{FF2B5EF4-FFF2-40B4-BE49-F238E27FC236}">
                <a16:creationId xmlns:a16="http://schemas.microsoft.com/office/drawing/2014/main" id="{6640371B-7B0D-9CEE-DAB6-B69BB9DD56FA}"/>
              </a:ext>
            </a:extLst>
          </p:cNvPr>
          <p:cNvPicPr>
            <a:picLocks noChangeAspect="1"/>
          </p:cNvPicPr>
          <p:nvPr/>
        </p:nvPicPr>
        <p:blipFill rotWithShape="1">
          <a:blip r:embed="rId5"/>
          <a:srcRect r="51178"/>
          <a:stretch/>
        </p:blipFill>
        <p:spPr>
          <a:xfrm>
            <a:off x="7785673" y="1036036"/>
            <a:ext cx="1938983" cy="1828800"/>
          </a:xfrm>
          <a:prstGeom prst="rect">
            <a:avLst/>
          </a:prstGeom>
        </p:spPr>
      </p:pic>
      <p:pic>
        <p:nvPicPr>
          <p:cNvPr id="5" name="Picture 4">
            <a:extLst>
              <a:ext uri="{FF2B5EF4-FFF2-40B4-BE49-F238E27FC236}">
                <a16:creationId xmlns:a16="http://schemas.microsoft.com/office/drawing/2014/main" id="{7A9C3496-E987-7D62-7D00-2829D04CD4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2592" y="3356526"/>
            <a:ext cx="3190237" cy="2708446"/>
          </a:xfrm>
          <a:prstGeom prst="rect">
            <a:avLst/>
          </a:prstGeom>
        </p:spPr>
      </p:pic>
      <p:sp>
        <p:nvSpPr>
          <p:cNvPr id="6" name="TextBox 5">
            <a:extLst>
              <a:ext uri="{FF2B5EF4-FFF2-40B4-BE49-F238E27FC236}">
                <a16:creationId xmlns:a16="http://schemas.microsoft.com/office/drawing/2014/main" id="{2C6CF936-489A-5734-DB8F-6B0608E711A4}"/>
              </a:ext>
            </a:extLst>
          </p:cNvPr>
          <p:cNvSpPr txBox="1"/>
          <p:nvPr/>
        </p:nvSpPr>
        <p:spPr>
          <a:xfrm>
            <a:off x="9504218" y="6488668"/>
            <a:ext cx="0" cy="0"/>
          </a:xfrm>
          <a:prstGeom prst="rect">
            <a:avLst/>
          </a:prstGeom>
        </p:spPr>
        <p:txBody>
          <a:bodyPr vert="horz" wrap="none" lIns="91440" tIns="45720" rIns="91440" bIns="45720" rtlCol="0">
            <a:noAutofit/>
          </a:bodyPr>
          <a:lstStyle/>
          <a:p>
            <a:pPr algn="l"/>
            <a:r>
              <a:rPr lang="en-US" dirty="0"/>
              <a:t>Current/Opposite</a:t>
            </a:r>
          </a:p>
        </p:txBody>
      </p:sp>
      <p:pic>
        <p:nvPicPr>
          <p:cNvPr id="7" name="Picture 6">
            <a:extLst>
              <a:ext uri="{FF2B5EF4-FFF2-40B4-BE49-F238E27FC236}">
                <a16:creationId xmlns:a16="http://schemas.microsoft.com/office/drawing/2014/main" id="{22D22E5A-D69A-A0FA-EA13-D58BB7DB6F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7373" y="988583"/>
            <a:ext cx="2266335" cy="1828800"/>
          </a:xfrm>
          <a:prstGeom prst="rect">
            <a:avLst/>
          </a:prstGeom>
        </p:spPr>
      </p:pic>
    </p:spTree>
    <p:extLst>
      <p:ext uri="{BB962C8B-B14F-4D97-AF65-F5344CB8AC3E}">
        <p14:creationId xmlns:p14="http://schemas.microsoft.com/office/powerpoint/2010/main" val="314204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ontent Placeholder 230">
            <a:extLst>
              <a:ext uri="{FF2B5EF4-FFF2-40B4-BE49-F238E27FC236}">
                <a16:creationId xmlns:a16="http://schemas.microsoft.com/office/drawing/2014/main" id="{9A29C51E-D02C-BBB1-FC8F-485206343508}"/>
              </a:ext>
            </a:extLst>
          </p:cNvPr>
          <p:cNvSpPr>
            <a:spLocks noGrp="1"/>
          </p:cNvSpPr>
          <p:nvPr>
            <p:ph sz="quarter" idx="11"/>
          </p:nvPr>
        </p:nvSpPr>
        <p:spPr>
          <a:xfrm>
            <a:off x="647700" y="1409700"/>
            <a:ext cx="6215274" cy="4610100"/>
          </a:xfrm>
        </p:spPr>
        <p:txBody>
          <a:bodyPr/>
          <a:lstStyle/>
          <a:p>
            <a:pPr marL="342900" indent="-342900">
              <a:buFont typeface="Arial" panose="020B0604020202020204" pitchFamily="34" charset="0"/>
              <a:buChar char="•"/>
            </a:pPr>
            <a:r>
              <a:rPr lang="en-US" dirty="0"/>
              <a:t>Implicit, constraint-based overset-based approach (DG/CVFEM-based, started)</a:t>
            </a:r>
          </a:p>
          <a:p>
            <a:pPr marL="342900" indent="-342900">
              <a:buFont typeface="Arial" panose="020B0604020202020204" pitchFamily="34" charset="0"/>
              <a:buChar char="•"/>
            </a:pPr>
            <a:r>
              <a:rPr lang="en-US" b="1" dirty="0"/>
              <a:t>Does not require presumed movement</a:t>
            </a:r>
          </a:p>
          <a:p>
            <a:pPr marL="342900" indent="-342900">
              <a:buFont typeface="Arial" panose="020B0604020202020204" pitchFamily="34" charset="0"/>
              <a:buChar char="•"/>
            </a:pPr>
            <a:r>
              <a:rPr lang="en-US" dirty="0"/>
              <a:t>Similar to </a:t>
            </a:r>
            <a:r>
              <a:rPr lang="en-US" dirty="0" err="1"/>
              <a:t>Nalu</a:t>
            </a:r>
            <a:r>
              <a:rPr lang="en-US" dirty="0"/>
              <a:t>-Wind’s Sharma et al, J. </a:t>
            </a:r>
            <a:r>
              <a:rPr lang="en-US" dirty="0" err="1"/>
              <a:t>Comput</a:t>
            </a:r>
            <a:r>
              <a:rPr lang="en-US" dirty="0"/>
              <a:t>. Phys. (2021), however, STK-based search</a:t>
            </a:r>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B4282365-DD69-984E-89C3-7CBDC402C809}"/>
              </a:ext>
            </a:extLst>
          </p:cNvPr>
          <p:cNvSpPr>
            <a:spLocks noGrp="1"/>
          </p:cNvSpPr>
          <p:nvPr>
            <p:ph type="title"/>
          </p:nvPr>
        </p:nvSpPr>
        <p:spPr/>
        <p:txBody>
          <a:bodyPr/>
          <a:lstStyle/>
          <a:p>
            <a:r>
              <a:rPr lang="en-US" dirty="0"/>
              <a:t>Overset: Freedom for Generalized Motion</a:t>
            </a:r>
          </a:p>
        </p:txBody>
      </p:sp>
      <p:sp>
        <p:nvSpPr>
          <p:cNvPr id="3" name="Slide Number Placeholder 2">
            <a:extLst>
              <a:ext uri="{FF2B5EF4-FFF2-40B4-BE49-F238E27FC236}">
                <a16:creationId xmlns:a16="http://schemas.microsoft.com/office/drawing/2014/main" id="{C09E8B7D-E937-1B45-BDC4-46775842FFF6}"/>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7" name="Picture 6" descr="NaluUnitDeclareIntersectedOnly.png">
            <a:extLst>
              <a:ext uri="{FF2B5EF4-FFF2-40B4-BE49-F238E27FC236}">
                <a16:creationId xmlns:a16="http://schemas.microsoft.com/office/drawing/2014/main" id="{B8CCFAF0-B477-2342-9062-4C10815B233C}"/>
              </a:ext>
            </a:extLst>
          </p:cNvPr>
          <p:cNvPicPr>
            <a:picLocks noChangeAspect="1"/>
          </p:cNvPicPr>
          <p:nvPr/>
        </p:nvPicPr>
        <p:blipFill rotWithShape="1">
          <a:blip r:embed="rId2">
            <a:extLst>
              <a:ext uri="{28A0092B-C50C-407E-A947-70E740481C1C}">
                <a14:useLocalDpi xmlns:a14="http://schemas.microsoft.com/office/drawing/2010/main" val="0"/>
              </a:ext>
            </a:extLst>
          </a:blip>
          <a:srcRect l="2520" t="6175" r="3067" b="5415"/>
          <a:stretch/>
        </p:blipFill>
        <p:spPr>
          <a:xfrm>
            <a:off x="617952" y="3233745"/>
            <a:ext cx="6638548" cy="3362998"/>
          </a:xfrm>
          <a:prstGeom prst="rect">
            <a:avLst/>
          </a:prstGeom>
        </p:spPr>
      </p:pic>
      <p:grpSp>
        <p:nvGrpSpPr>
          <p:cNvPr id="8" name="Group 7">
            <a:extLst>
              <a:ext uri="{FF2B5EF4-FFF2-40B4-BE49-F238E27FC236}">
                <a16:creationId xmlns:a16="http://schemas.microsoft.com/office/drawing/2014/main" id="{C9748454-7DB4-2F4F-98B9-C229BE8B0E10}"/>
              </a:ext>
            </a:extLst>
          </p:cNvPr>
          <p:cNvGrpSpPr/>
          <p:nvPr/>
        </p:nvGrpSpPr>
        <p:grpSpPr>
          <a:xfrm>
            <a:off x="6832562" y="1956168"/>
            <a:ext cx="1942421" cy="1923670"/>
            <a:chOff x="7201579" y="1186520"/>
            <a:chExt cx="1942421" cy="1923670"/>
          </a:xfrm>
        </p:grpSpPr>
        <p:pic>
          <p:nvPicPr>
            <p:cNvPr id="9" name="Picture 8" descr="NaluUnitDeclareOversetOnly.png">
              <a:extLst>
                <a:ext uri="{FF2B5EF4-FFF2-40B4-BE49-F238E27FC236}">
                  <a16:creationId xmlns:a16="http://schemas.microsoft.com/office/drawing/2014/main" id="{99AA9E59-49CA-6543-8FF1-2FCE447C4205}"/>
                </a:ext>
              </a:extLst>
            </p:cNvPr>
            <p:cNvPicPr>
              <a:picLocks noChangeAspect="1"/>
            </p:cNvPicPr>
            <p:nvPr/>
          </p:nvPicPr>
          <p:blipFill rotWithShape="1">
            <a:blip r:embed="rId3">
              <a:extLst>
                <a:ext uri="{28A0092B-C50C-407E-A947-70E740481C1C}">
                  <a14:useLocalDpi xmlns:a14="http://schemas.microsoft.com/office/drawing/2010/main" val="0"/>
                </a:ext>
              </a:extLst>
            </a:blip>
            <a:srcRect l="21014" t="7096" r="41709" b="24663"/>
            <a:stretch/>
          </p:blipFill>
          <p:spPr>
            <a:xfrm>
              <a:off x="7201579" y="1186520"/>
              <a:ext cx="1942421" cy="1923670"/>
            </a:xfrm>
            <a:prstGeom prst="rect">
              <a:avLst/>
            </a:prstGeom>
          </p:spPr>
        </p:pic>
        <p:sp>
          <p:nvSpPr>
            <p:cNvPr id="10" name="TextBox 9">
              <a:extLst>
                <a:ext uri="{FF2B5EF4-FFF2-40B4-BE49-F238E27FC236}">
                  <a16:creationId xmlns:a16="http://schemas.microsoft.com/office/drawing/2014/main" id="{C8A8ADA6-E4A8-0A41-A572-320CC64B6E30}"/>
                </a:ext>
              </a:extLst>
            </p:cNvPr>
            <p:cNvSpPr txBox="1"/>
            <p:nvPr/>
          </p:nvSpPr>
          <p:spPr>
            <a:xfrm>
              <a:off x="7626468" y="2670154"/>
              <a:ext cx="1223975" cy="369332"/>
            </a:xfrm>
            <a:prstGeom prst="rect">
              <a:avLst/>
            </a:prstGeom>
            <a:noFill/>
          </p:spPr>
          <p:txBody>
            <a:bodyPr wrap="none" rtlCol="0">
              <a:spAutoFit/>
            </a:bodyPr>
            <a:lstStyle/>
            <a:p>
              <a:r>
                <a:rPr lang="en-US" dirty="0"/>
                <a:t>BLOCK_2</a:t>
              </a:r>
            </a:p>
          </p:txBody>
        </p:sp>
      </p:grpSp>
      <p:cxnSp>
        <p:nvCxnSpPr>
          <p:cNvPr id="12" name="Straight Arrow Connector 11">
            <a:extLst>
              <a:ext uri="{FF2B5EF4-FFF2-40B4-BE49-F238E27FC236}">
                <a16:creationId xmlns:a16="http://schemas.microsoft.com/office/drawing/2014/main" id="{D8C7BBBA-4C3B-C54F-B1F3-B9769C4A761D}"/>
              </a:ext>
            </a:extLst>
          </p:cNvPr>
          <p:cNvCxnSpPr>
            <a:cxnSpLocks/>
          </p:cNvCxnSpPr>
          <p:nvPr/>
        </p:nvCxnSpPr>
        <p:spPr bwMode="auto">
          <a:xfrm flipH="1">
            <a:off x="2692226" y="2918003"/>
            <a:ext cx="4931198" cy="1436928"/>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sp>
        <p:nvSpPr>
          <p:cNvPr id="13" name="TextBox 12">
            <a:extLst>
              <a:ext uri="{FF2B5EF4-FFF2-40B4-BE49-F238E27FC236}">
                <a16:creationId xmlns:a16="http://schemas.microsoft.com/office/drawing/2014/main" id="{D7091749-E530-404A-BD21-FCF10B574D47}"/>
              </a:ext>
            </a:extLst>
          </p:cNvPr>
          <p:cNvSpPr txBox="1"/>
          <p:nvPr/>
        </p:nvSpPr>
        <p:spPr>
          <a:xfrm>
            <a:off x="843966" y="5353993"/>
            <a:ext cx="1223975" cy="369332"/>
          </a:xfrm>
          <a:prstGeom prst="rect">
            <a:avLst/>
          </a:prstGeom>
          <a:noFill/>
        </p:spPr>
        <p:txBody>
          <a:bodyPr wrap="none" rtlCol="0">
            <a:spAutoFit/>
          </a:bodyPr>
          <a:lstStyle/>
          <a:p>
            <a:r>
              <a:rPr lang="en-US" dirty="0">
                <a:solidFill>
                  <a:schemeClr val="bg1"/>
                </a:solidFill>
              </a:rPr>
              <a:t>BLOCK_1</a:t>
            </a:r>
          </a:p>
        </p:txBody>
      </p:sp>
      <p:sp>
        <p:nvSpPr>
          <p:cNvPr id="14" name="TextBox 13">
            <a:extLst>
              <a:ext uri="{FF2B5EF4-FFF2-40B4-BE49-F238E27FC236}">
                <a16:creationId xmlns:a16="http://schemas.microsoft.com/office/drawing/2014/main" id="{649DCC50-70A7-0745-BAF1-5DA2F1CC11DE}"/>
              </a:ext>
            </a:extLst>
          </p:cNvPr>
          <p:cNvSpPr txBox="1"/>
          <p:nvPr/>
        </p:nvSpPr>
        <p:spPr>
          <a:xfrm>
            <a:off x="3804223" y="3862404"/>
            <a:ext cx="3418010" cy="646331"/>
          </a:xfrm>
          <a:prstGeom prst="rect">
            <a:avLst/>
          </a:prstGeom>
          <a:noFill/>
        </p:spPr>
        <p:txBody>
          <a:bodyPr wrap="none" rtlCol="0">
            <a:spAutoFit/>
          </a:bodyPr>
          <a:lstStyle/>
          <a:p>
            <a:r>
              <a:rPr lang="en-US" dirty="0">
                <a:solidFill>
                  <a:schemeClr val="bg1"/>
                </a:solidFill>
              </a:rPr>
              <a:t>BLOCK_3 (newly </a:t>
            </a:r>
            <a:r>
              <a:rPr lang="en-US" b="1" i="1" dirty="0">
                <a:solidFill>
                  <a:schemeClr val="bg1"/>
                </a:solidFill>
              </a:rPr>
              <a:t>declared</a:t>
            </a:r>
            <a:r>
              <a:rPr lang="en-US" dirty="0">
                <a:solidFill>
                  <a:schemeClr val="bg1"/>
                </a:solidFill>
              </a:rPr>
              <a:t> and</a:t>
            </a:r>
          </a:p>
          <a:p>
            <a:r>
              <a:rPr lang="en-US" dirty="0">
                <a:solidFill>
                  <a:schemeClr val="bg1"/>
                </a:solidFill>
              </a:rPr>
              <a:t> </a:t>
            </a:r>
            <a:r>
              <a:rPr lang="en-US" b="1" i="1" dirty="0">
                <a:solidFill>
                  <a:schemeClr val="bg1"/>
                </a:solidFill>
              </a:rPr>
              <a:t>changed</a:t>
            </a:r>
            <a:r>
              <a:rPr lang="en-US" dirty="0">
                <a:solidFill>
                  <a:schemeClr val="bg1"/>
                </a:solidFill>
              </a:rPr>
              <a:t> part)</a:t>
            </a:r>
          </a:p>
        </p:txBody>
      </p:sp>
      <p:sp>
        <p:nvSpPr>
          <p:cNvPr id="15" name="TextBox 14">
            <a:extLst>
              <a:ext uri="{FF2B5EF4-FFF2-40B4-BE49-F238E27FC236}">
                <a16:creationId xmlns:a16="http://schemas.microsoft.com/office/drawing/2014/main" id="{45D24F6E-9595-3C43-AF38-46792FA62CBE}"/>
              </a:ext>
            </a:extLst>
          </p:cNvPr>
          <p:cNvSpPr txBox="1"/>
          <p:nvPr/>
        </p:nvSpPr>
        <p:spPr>
          <a:xfrm>
            <a:off x="1676698" y="5840548"/>
            <a:ext cx="5499100" cy="369332"/>
          </a:xfrm>
          <a:prstGeom prst="rect">
            <a:avLst/>
          </a:prstGeom>
          <a:noFill/>
        </p:spPr>
        <p:txBody>
          <a:bodyPr wrap="square" rtlCol="0">
            <a:spAutoFit/>
          </a:bodyPr>
          <a:lstStyle/>
          <a:p>
            <a:pPr algn="l"/>
            <a:r>
              <a:rPr lang="en-US" dirty="0">
                <a:solidFill>
                  <a:schemeClr val="bg1"/>
                </a:solidFill>
              </a:rPr>
              <a:t>Surface_101 (newly </a:t>
            </a:r>
            <a:r>
              <a:rPr lang="en-US" b="1" i="1" dirty="0">
                <a:solidFill>
                  <a:schemeClr val="bg1"/>
                </a:solidFill>
              </a:rPr>
              <a:t>declared</a:t>
            </a:r>
            <a:r>
              <a:rPr lang="en-US" dirty="0">
                <a:solidFill>
                  <a:schemeClr val="bg1"/>
                </a:solidFill>
              </a:rPr>
              <a:t> and </a:t>
            </a:r>
            <a:r>
              <a:rPr lang="en-US" b="1" i="1" dirty="0">
                <a:solidFill>
                  <a:schemeClr val="bg1"/>
                </a:solidFill>
              </a:rPr>
              <a:t>changed</a:t>
            </a:r>
            <a:r>
              <a:rPr lang="en-US" dirty="0">
                <a:solidFill>
                  <a:schemeClr val="bg1"/>
                </a:solidFill>
              </a:rPr>
              <a:t> part)</a:t>
            </a:r>
          </a:p>
        </p:txBody>
      </p:sp>
      <p:cxnSp>
        <p:nvCxnSpPr>
          <p:cNvPr id="16" name="Straight Arrow Connector 15">
            <a:extLst>
              <a:ext uri="{FF2B5EF4-FFF2-40B4-BE49-F238E27FC236}">
                <a16:creationId xmlns:a16="http://schemas.microsoft.com/office/drawing/2014/main" id="{E4B8B4FA-3200-474A-A704-20CBD6BD3E52}"/>
              </a:ext>
            </a:extLst>
          </p:cNvPr>
          <p:cNvCxnSpPr/>
          <p:nvPr/>
        </p:nvCxnSpPr>
        <p:spPr bwMode="auto">
          <a:xfrm flipH="1" flipV="1">
            <a:off x="2603798" y="5098298"/>
            <a:ext cx="419100" cy="736598"/>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sp>
        <p:nvSpPr>
          <p:cNvPr id="17" name="TextBox 16">
            <a:extLst>
              <a:ext uri="{FF2B5EF4-FFF2-40B4-BE49-F238E27FC236}">
                <a16:creationId xmlns:a16="http://schemas.microsoft.com/office/drawing/2014/main" id="{608197FA-780E-CA44-861C-A819E1917451}"/>
              </a:ext>
            </a:extLst>
          </p:cNvPr>
          <p:cNvSpPr txBox="1"/>
          <p:nvPr/>
        </p:nvSpPr>
        <p:spPr>
          <a:xfrm>
            <a:off x="3975433" y="5408748"/>
            <a:ext cx="2160605" cy="369332"/>
          </a:xfrm>
          <a:prstGeom prst="rect">
            <a:avLst/>
          </a:prstGeom>
          <a:noFill/>
        </p:spPr>
        <p:txBody>
          <a:bodyPr wrap="none" rtlCol="0">
            <a:spAutoFit/>
          </a:bodyPr>
          <a:lstStyle/>
          <a:p>
            <a:r>
              <a:rPr lang="en-US" dirty="0">
                <a:solidFill>
                  <a:schemeClr val="bg1"/>
                </a:solidFill>
              </a:rPr>
              <a:t>Surface_1 (read in)</a:t>
            </a:r>
          </a:p>
        </p:txBody>
      </p:sp>
      <p:cxnSp>
        <p:nvCxnSpPr>
          <p:cNvPr id="18" name="Straight Arrow Connector 17">
            <a:extLst>
              <a:ext uri="{FF2B5EF4-FFF2-40B4-BE49-F238E27FC236}">
                <a16:creationId xmlns:a16="http://schemas.microsoft.com/office/drawing/2014/main" id="{78EF53E4-420B-384C-B5B5-73F208E144D5}"/>
              </a:ext>
            </a:extLst>
          </p:cNvPr>
          <p:cNvCxnSpPr/>
          <p:nvPr/>
        </p:nvCxnSpPr>
        <p:spPr bwMode="auto">
          <a:xfrm flipH="1" flipV="1">
            <a:off x="3200698" y="5225296"/>
            <a:ext cx="660400" cy="406400"/>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cxnSp>
        <p:nvCxnSpPr>
          <p:cNvPr id="19" name="Straight Connector 18">
            <a:extLst>
              <a:ext uri="{FF2B5EF4-FFF2-40B4-BE49-F238E27FC236}">
                <a16:creationId xmlns:a16="http://schemas.microsoft.com/office/drawing/2014/main" id="{76716261-E99F-FD41-BF60-BF97B97EC14C}"/>
              </a:ext>
            </a:extLst>
          </p:cNvPr>
          <p:cNvCxnSpPr/>
          <p:nvPr/>
        </p:nvCxnSpPr>
        <p:spPr bwMode="auto">
          <a:xfrm>
            <a:off x="2077511" y="3681412"/>
            <a:ext cx="1420265" cy="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0" name="Straight Connector 19">
            <a:extLst>
              <a:ext uri="{FF2B5EF4-FFF2-40B4-BE49-F238E27FC236}">
                <a16:creationId xmlns:a16="http://schemas.microsoft.com/office/drawing/2014/main" id="{7C93934B-00A0-9649-833F-B2E5CE416863}"/>
              </a:ext>
            </a:extLst>
          </p:cNvPr>
          <p:cNvCxnSpPr/>
          <p:nvPr/>
        </p:nvCxnSpPr>
        <p:spPr bwMode="auto">
          <a:xfrm>
            <a:off x="2062821" y="5053755"/>
            <a:ext cx="1420265" cy="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1" name="Straight Connector 20">
            <a:extLst>
              <a:ext uri="{FF2B5EF4-FFF2-40B4-BE49-F238E27FC236}">
                <a16:creationId xmlns:a16="http://schemas.microsoft.com/office/drawing/2014/main" id="{F166E3EC-08E3-C445-900A-25D850276266}"/>
              </a:ext>
            </a:extLst>
          </p:cNvPr>
          <p:cNvCxnSpPr/>
          <p:nvPr/>
        </p:nvCxnSpPr>
        <p:spPr bwMode="auto">
          <a:xfrm flipH="1">
            <a:off x="2077511" y="3700120"/>
            <a:ext cx="0" cy="137160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2" name="Straight Connector 21">
            <a:extLst>
              <a:ext uri="{FF2B5EF4-FFF2-40B4-BE49-F238E27FC236}">
                <a16:creationId xmlns:a16="http://schemas.microsoft.com/office/drawing/2014/main" id="{3F8208BF-7769-F146-845B-0FC967DE527B}"/>
              </a:ext>
            </a:extLst>
          </p:cNvPr>
          <p:cNvCxnSpPr/>
          <p:nvPr/>
        </p:nvCxnSpPr>
        <p:spPr bwMode="auto">
          <a:xfrm flipH="1">
            <a:off x="3483086" y="3685406"/>
            <a:ext cx="0" cy="137160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pic>
        <p:nvPicPr>
          <p:cNvPr id="23" name="Picture 22" descr="naluOverset3dHybrid_uMag.0095.png">
            <a:extLst>
              <a:ext uri="{FF2B5EF4-FFF2-40B4-BE49-F238E27FC236}">
                <a16:creationId xmlns:a16="http://schemas.microsoft.com/office/drawing/2014/main" id="{F99FE58F-FD68-6343-A57D-2EB9F0904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381" y="4491583"/>
            <a:ext cx="2523904" cy="2057400"/>
          </a:xfrm>
          <a:prstGeom prst="rect">
            <a:avLst/>
          </a:prstGeom>
        </p:spPr>
      </p:pic>
      <p:sp>
        <p:nvSpPr>
          <p:cNvPr id="24" name="TextBox 23">
            <a:extLst>
              <a:ext uri="{FF2B5EF4-FFF2-40B4-BE49-F238E27FC236}">
                <a16:creationId xmlns:a16="http://schemas.microsoft.com/office/drawing/2014/main" id="{84EFE1B0-6FD3-6941-939A-90B06A3DD610}"/>
              </a:ext>
            </a:extLst>
          </p:cNvPr>
          <p:cNvSpPr txBox="1"/>
          <p:nvPr/>
        </p:nvSpPr>
        <p:spPr>
          <a:xfrm>
            <a:off x="7758486" y="6599651"/>
            <a:ext cx="0" cy="0"/>
          </a:xfrm>
          <a:prstGeom prst="rect">
            <a:avLst/>
          </a:prstGeom>
        </p:spPr>
        <p:txBody>
          <a:bodyPr vert="horz" wrap="none" lIns="91440" tIns="45720" rIns="91440" bIns="45720" rtlCol="0">
            <a:noAutofit/>
          </a:bodyPr>
          <a:lstStyle/>
          <a:p>
            <a:pPr algn="l"/>
            <a:r>
              <a:rPr lang="en-US" dirty="0"/>
              <a:t>Fluids Hex/Tet</a:t>
            </a:r>
          </a:p>
        </p:txBody>
      </p:sp>
      <p:sp>
        <p:nvSpPr>
          <p:cNvPr id="26" name="TextBox 25">
            <a:extLst>
              <a:ext uri="{FF2B5EF4-FFF2-40B4-BE49-F238E27FC236}">
                <a16:creationId xmlns:a16="http://schemas.microsoft.com/office/drawing/2014/main" id="{E912DFAC-5349-4D45-93AE-A865638543E7}"/>
              </a:ext>
            </a:extLst>
          </p:cNvPr>
          <p:cNvSpPr txBox="1"/>
          <p:nvPr/>
        </p:nvSpPr>
        <p:spPr>
          <a:xfrm>
            <a:off x="10505710" y="6568655"/>
            <a:ext cx="0" cy="0"/>
          </a:xfrm>
          <a:prstGeom prst="rect">
            <a:avLst/>
          </a:prstGeom>
        </p:spPr>
        <p:txBody>
          <a:bodyPr vert="horz" wrap="none" lIns="91440" tIns="45720" rIns="91440" bIns="45720" rtlCol="0">
            <a:noAutofit/>
          </a:bodyPr>
          <a:lstStyle/>
          <a:p>
            <a:pPr algn="l"/>
            <a:r>
              <a:rPr lang="en-US" dirty="0"/>
              <a:t>MMS</a:t>
            </a:r>
          </a:p>
        </p:txBody>
      </p:sp>
      <p:grpSp>
        <p:nvGrpSpPr>
          <p:cNvPr id="27" name="Group 26">
            <a:extLst>
              <a:ext uri="{FF2B5EF4-FFF2-40B4-BE49-F238E27FC236}">
                <a16:creationId xmlns:a16="http://schemas.microsoft.com/office/drawing/2014/main" id="{B9F94E30-EF68-D042-A6CD-BD35246DCBF9}"/>
              </a:ext>
            </a:extLst>
          </p:cNvPr>
          <p:cNvGrpSpPr/>
          <p:nvPr/>
        </p:nvGrpSpPr>
        <p:grpSpPr>
          <a:xfrm>
            <a:off x="9011374" y="1261019"/>
            <a:ext cx="2951939" cy="2518193"/>
            <a:chOff x="1605547" y="588823"/>
            <a:chExt cx="5167076" cy="5358370"/>
          </a:xfrm>
        </p:grpSpPr>
        <p:grpSp>
          <p:nvGrpSpPr>
            <p:cNvPr id="28" name="Group 27">
              <a:extLst>
                <a:ext uri="{FF2B5EF4-FFF2-40B4-BE49-F238E27FC236}">
                  <a16:creationId xmlns:a16="http://schemas.microsoft.com/office/drawing/2014/main" id="{3BD40C50-1418-EC40-B7F3-62D15B1AA3E7}"/>
                </a:ext>
              </a:extLst>
            </p:cNvPr>
            <p:cNvGrpSpPr/>
            <p:nvPr/>
          </p:nvGrpSpPr>
          <p:grpSpPr>
            <a:xfrm>
              <a:off x="1618593" y="1191829"/>
              <a:ext cx="2382520" cy="52070"/>
              <a:chOff x="1618593" y="1191829"/>
              <a:chExt cx="2382520" cy="52070"/>
            </a:xfrm>
          </p:grpSpPr>
          <p:sp>
            <p:nvSpPr>
              <p:cNvPr id="227" name="Oval 226">
                <a:extLst>
                  <a:ext uri="{FF2B5EF4-FFF2-40B4-BE49-F238E27FC236}">
                    <a16:creationId xmlns:a16="http://schemas.microsoft.com/office/drawing/2014/main" id="{5A99D9C9-0501-F44C-B142-0F1C3E060DFC}"/>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77D0B1B8-9B80-6746-8624-6791BA0B21EA}"/>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15D9EEF8-4595-A343-8261-81A8111EE8F3}"/>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19328F51-DBB0-CA4A-9BD9-A7B0FB6B1C1B}"/>
                </a:ext>
              </a:extLst>
            </p:cNvPr>
            <p:cNvGrpSpPr/>
            <p:nvPr/>
          </p:nvGrpSpPr>
          <p:grpSpPr>
            <a:xfrm rot="5400000">
              <a:off x="453368" y="2363404"/>
              <a:ext cx="2382520" cy="52070"/>
              <a:chOff x="1618593" y="1191829"/>
              <a:chExt cx="2382520" cy="52070"/>
            </a:xfrm>
          </p:grpSpPr>
          <p:sp>
            <p:nvSpPr>
              <p:cNvPr id="224" name="Oval 223">
                <a:extLst>
                  <a:ext uri="{FF2B5EF4-FFF2-40B4-BE49-F238E27FC236}">
                    <a16:creationId xmlns:a16="http://schemas.microsoft.com/office/drawing/2014/main" id="{17AD047E-4DB6-E242-87E2-CF348DA83892}"/>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a:extLst>
                  <a:ext uri="{FF2B5EF4-FFF2-40B4-BE49-F238E27FC236}">
                    <a16:creationId xmlns:a16="http://schemas.microsoft.com/office/drawing/2014/main" id="{115AB56B-31FE-1647-A776-49F90B8FF77E}"/>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6" name="Oval 225">
                <a:extLst>
                  <a:ext uri="{FF2B5EF4-FFF2-40B4-BE49-F238E27FC236}">
                    <a16:creationId xmlns:a16="http://schemas.microsoft.com/office/drawing/2014/main" id="{89D716BA-3EF0-7247-B7EF-96157697645F}"/>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22E207C-63E0-FA44-BFA4-38B23ABE2A7B}"/>
                </a:ext>
              </a:extLst>
            </p:cNvPr>
            <p:cNvGrpSpPr/>
            <p:nvPr/>
          </p:nvGrpSpPr>
          <p:grpSpPr>
            <a:xfrm rot="5400000">
              <a:off x="2790168" y="2356442"/>
              <a:ext cx="2382520" cy="52070"/>
              <a:chOff x="1618593" y="1191829"/>
              <a:chExt cx="2382520" cy="52070"/>
            </a:xfrm>
          </p:grpSpPr>
          <p:sp>
            <p:nvSpPr>
              <p:cNvPr id="221" name="Oval 220">
                <a:extLst>
                  <a:ext uri="{FF2B5EF4-FFF2-40B4-BE49-F238E27FC236}">
                    <a16:creationId xmlns:a16="http://schemas.microsoft.com/office/drawing/2014/main" id="{35DE16BB-DCFB-E649-B05D-6C02A7763519}"/>
                  </a:ext>
                </a:extLst>
              </p:cNvPr>
              <p:cNvSpPr/>
              <p:nvPr/>
            </p:nvSpPr>
            <p:spPr>
              <a:xfrm>
                <a:off x="1618593" y="1198179"/>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221">
                <a:extLst>
                  <a:ext uri="{FF2B5EF4-FFF2-40B4-BE49-F238E27FC236}">
                    <a16:creationId xmlns:a16="http://schemas.microsoft.com/office/drawing/2014/main" id="{9027FF37-AEBA-2643-B152-7FB5ECB15082}"/>
                  </a:ext>
                </a:extLst>
              </p:cNvPr>
              <p:cNvCxnSpPr>
                <a:cxnSpLocks/>
              </p:cNvCxnSpPr>
              <p:nvPr/>
            </p:nvCxnSpPr>
            <p:spPr>
              <a:xfrm flipV="1">
                <a:off x="1638567" y="1210879"/>
                <a:ext cx="2355583" cy="6696"/>
              </a:xfrm>
              <a:prstGeom prst="line">
                <a:avLst/>
              </a:prstGeom>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602C52FA-21AA-9F4F-97D4-6060C36BFAF3}"/>
                  </a:ext>
                </a:extLst>
              </p:cNvPr>
              <p:cNvSpPr/>
              <p:nvPr/>
            </p:nvSpPr>
            <p:spPr>
              <a:xfrm>
                <a:off x="3955393" y="1191829"/>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8C5E996-FBE1-524E-BD6A-0C6C952FE2DB}"/>
                </a:ext>
              </a:extLst>
            </p:cNvPr>
            <p:cNvGrpSpPr/>
            <p:nvPr/>
          </p:nvGrpSpPr>
          <p:grpSpPr>
            <a:xfrm>
              <a:off x="1625098" y="3528040"/>
              <a:ext cx="2382520" cy="52070"/>
              <a:chOff x="1618593" y="1191829"/>
              <a:chExt cx="2382520" cy="52070"/>
            </a:xfrm>
          </p:grpSpPr>
          <p:sp>
            <p:nvSpPr>
              <p:cNvPr id="218" name="Oval 217">
                <a:extLst>
                  <a:ext uri="{FF2B5EF4-FFF2-40B4-BE49-F238E27FC236}">
                    <a16:creationId xmlns:a16="http://schemas.microsoft.com/office/drawing/2014/main" id="{B20CB0BD-2496-0D4F-8300-034589B66975}"/>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19" name="Straight Connector 218">
                <a:extLst>
                  <a:ext uri="{FF2B5EF4-FFF2-40B4-BE49-F238E27FC236}">
                    <a16:creationId xmlns:a16="http://schemas.microsoft.com/office/drawing/2014/main" id="{3352E1F5-C756-2644-9A1F-860EF00D58EA}"/>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30D137DB-216A-4141-8792-CA8DE4A17FAC}"/>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2" name="Group 31">
              <a:extLst>
                <a:ext uri="{FF2B5EF4-FFF2-40B4-BE49-F238E27FC236}">
                  <a16:creationId xmlns:a16="http://schemas.microsoft.com/office/drawing/2014/main" id="{F0975DCD-324E-2A4E-A3B1-508F80C059C9}"/>
                </a:ext>
              </a:extLst>
            </p:cNvPr>
            <p:cNvGrpSpPr/>
            <p:nvPr/>
          </p:nvGrpSpPr>
          <p:grpSpPr>
            <a:xfrm>
              <a:off x="1624943" y="3528629"/>
              <a:ext cx="2382520" cy="52070"/>
              <a:chOff x="1618593" y="1191829"/>
              <a:chExt cx="2382520" cy="52070"/>
            </a:xfrm>
          </p:grpSpPr>
          <p:sp>
            <p:nvSpPr>
              <p:cNvPr id="215" name="Oval 214">
                <a:extLst>
                  <a:ext uri="{FF2B5EF4-FFF2-40B4-BE49-F238E27FC236}">
                    <a16:creationId xmlns:a16="http://schemas.microsoft.com/office/drawing/2014/main" id="{D824D569-F2E9-B545-862D-CAD7255FC2C7}"/>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id="{AF65492B-635C-B947-AECB-B6DFF91A074E}"/>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9E868B4D-04C4-EB45-BE32-D054CBFD15A9}"/>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BAF9554-A2BE-7245-B3DE-8B706ECCD39D}"/>
                </a:ext>
              </a:extLst>
            </p:cNvPr>
            <p:cNvGrpSpPr/>
            <p:nvPr/>
          </p:nvGrpSpPr>
          <p:grpSpPr>
            <a:xfrm rot="5400000">
              <a:off x="459718" y="4700204"/>
              <a:ext cx="2382520" cy="52070"/>
              <a:chOff x="1618593" y="1191829"/>
              <a:chExt cx="2382520" cy="52070"/>
            </a:xfrm>
          </p:grpSpPr>
          <p:sp>
            <p:nvSpPr>
              <p:cNvPr id="212" name="Oval 211">
                <a:extLst>
                  <a:ext uri="{FF2B5EF4-FFF2-40B4-BE49-F238E27FC236}">
                    <a16:creationId xmlns:a16="http://schemas.microsoft.com/office/drawing/2014/main" id="{8BAD3FF5-FFC3-674E-93F1-24C8630FDEBF}"/>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3" name="Straight Connector 212">
                <a:extLst>
                  <a:ext uri="{FF2B5EF4-FFF2-40B4-BE49-F238E27FC236}">
                    <a16:creationId xmlns:a16="http://schemas.microsoft.com/office/drawing/2014/main" id="{A768100D-5A5C-2840-AF32-BFB492800C19}"/>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F20471F3-0354-DE47-8A7F-5BB1D55F26D6}"/>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49F796C4-46B0-764F-BE41-32DB10C5BC9E}"/>
                </a:ext>
              </a:extLst>
            </p:cNvPr>
            <p:cNvGrpSpPr/>
            <p:nvPr/>
          </p:nvGrpSpPr>
          <p:grpSpPr>
            <a:xfrm rot="5400000">
              <a:off x="2796518" y="4693242"/>
              <a:ext cx="2382520" cy="52070"/>
              <a:chOff x="1618593" y="1191829"/>
              <a:chExt cx="2382520" cy="52070"/>
            </a:xfrm>
          </p:grpSpPr>
          <p:sp>
            <p:nvSpPr>
              <p:cNvPr id="209" name="Oval 208">
                <a:extLst>
                  <a:ext uri="{FF2B5EF4-FFF2-40B4-BE49-F238E27FC236}">
                    <a16:creationId xmlns:a16="http://schemas.microsoft.com/office/drawing/2014/main" id="{2FAD8829-6C4A-274D-BE0B-82D1D358C7D6}"/>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a:extLst>
                  <a:ext uri="{FF2B5EF4-FFF2-40B4-BE49-F238E27FC236}">
                    <a16:creationId xmlns:a16="http://schemas.microsoft.com/office/drawing/2014/main" id="{CC001B71-3B26-E343-A0B5-91FC4D384954}"/>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43AE3F32-185D-374B-A3C4-A88E4537848A}"/>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D1340D93-E36D-344B-8A5B-1275E768EEB4}"/>
                </a:ext>
              </a:extLst>
            </p:cNvPr>
            <p:cNvGrpSpPr/>
            <p:nvPr/>
          </p:nvGrpSpPr>
          <p:grpSpPr>
            <a:xfrm>
              <a:off x="1631448" y="5864840"/>
              <a:ext cx="2382520" cy="52070"/>
              <a:chOff x="1618593" y="1191829"/>
              <a:chExt cx="2382520" cy="52070"/>
            </a:xfrm>
          </p:grpSpPr>
          <p:sp>
            <p:nvSpPr>
              <p:cNvPr id="206" name="Oval 205">
                <a:extLst>
                  <a:ext uri="{FF2B5EF4-FFF2-40B4-BE49-F238E27FC236}">
                    <a16:creationId xmlns:a16="http://schemas.microsoft.com/office/drawing/2014/main" id="{918B4187-0ED2-2540-9CCF-0B942B70AD75}"/>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07" name="Straight Connector 206">
                <a:extLst>
                  <a:ext uri="{FF2B5EF4-FFF2-40B4-BE49-F238E27FC236}">
                    <a16:creationId xmlns:a16="http://schemas.microsoft.com/office/drawing/2014/main" id="{30A65597-2FB6-AF43-8641-7753185765A1}"/>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EDADCC39-D07E-A140-AB3A-6A9FE71B122A}"/>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a:extLst>
                <a:ext uri="{FF2B5EF4-FFF2-40B4-BE49-F238E27FC236}">
                  <a16:creationId xmlns:a16="http://schemas.microsoft.com/office/drawing/2014/main" id="{A1221887-B6DB-D944-B7C5-948F5C667989}"/>
                </a:ext>
              </a:extLst>
            </p:cNvPr>
            <p:cNvGrpSpPr/>
            <p:nvPr/>
          </p:nvGrpSpPr>
          <p:grpSpPr>
            <a:xfrm>
              <a:off x="3120666" y="1649418"/>
              <a:ext cx="1240743" cy="1106953"/>
              <a:chOff x="3086704" y="1603654"/>
              <a:chExt cx="2457614" cy="2472348"/>
            </a:xfrm>
          </p:grpSpPr>
          <p:grpSp>
            <p:nvGrpSpPr>
              <p:cNvPr id="190" name="Group 189">
                <a:extLst>
                  <a:ext uri="{FF2B5EF4-FFF2-40B4-BE49-F238E27FC236}">
                    <a16:creationId xmlns:a16="http://schemas.microsoft.com/office/drawing/2014/main" id="{5A179ED3-D986-0348-98A3-BDE6A11092B7}"/>
                  </a:ext>
                </a:extLst>
              </p:cNvPr>
              <p:cNvGrpSpPr/>
              <p:nvPr/>
            </p:nvGrpSpPr>
            <p:grpSpPr>
              <a:xfrm>
                <a:off x="3155293" y="1687129"/>
                <a:ext cx="2382520" cy="52070"/>
                <a:chOff x="1618593" y="1191829"/>
                <a:chExt cx="2382520" cy="52070"/>
              </a:xfrm>
            </p:grpSpPr>
            <p:sp>
              <p:nvSpPr>
                <p:cNvPr id="203" name="Oval 202">
                  <a:extLst>
                    <a:ext uri="{FF2B5EF4-FFF2-40B4-BE49-F238E27FC236}">
                      <a16:creationId xmlns:a16="http://schemas.microsoft.com/office/drawing/2014/main" id="{7525CA49-85BF-9644-A5F6-142C6E492B79}"/>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5883D306-FED6-A548-B6E4-041FE7B5D95D}"/>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BD012028-CA49-034D-91E5-3BE884295D0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9B67D005-0E5E-5F47-847C-B094070DE401}"/>
                  </a:ext>
                </a:extLst>
              </p:cNvPr>
              <p:cNvGrpSpPr/>
              <p:nvPr/>
            </p:nvGrpSpPr>
            <p:grpSpPr>
              <a:xfrm rot="5400000">
                <a:off x="1941091" y="2749267"/>
                <a:ext cx="2472348" cy="181121"/>
                <a:chOff x="1528765" y="1131369"/>
                <a:chExt cx="2472348" cy="181121"/>
              </a:xfrm>
            </p:grpSpPr>
            <p:sp>
              <p:nvSpPr>
                <p:cNvPr id="200" name="Oval 199">
                  <a:extLst>
                    <a:ext uri="{FF2B5EF4-FFF2-40B4-BE49-F238E27FC236}">
                      <a16:creationId xmlns:a16="http://schemas.microsoft.com/office/drawing/2014/main" id="{FDAAD426-BFE8-AD44-942F-CE6C4D060CAF}"/>
                    </a:ext>
                  </a:extLst>
                </p:cNvPr>
                <p:cNvSpPr>
                  <a:spLocks noChangeAspect="1"/>
                </p:cNvSpPr>
                <p:nvPr/>
              </p:nvSpPr>
              <p:spPr>
                <a:xfrm>
                  <a:off x="1528765" y="1131369"/>
                  <a:ext cx="204229" cy="181121"/>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1" name="Straight Connector 200">
                  <a:extLst>
                    <a:ext uri="{FF2B5EF4-FFF2-40B4-BE49-F238E27FC236}">
                      <a16:creationId xmlns:a16="http://schemas.microsoft.com/office/drawing/2014/main" id="{C0F0DE27-D676-584D-97D0-B9F4D83A6B75}"/>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C919D30E-F067-0F45-B328-D910306CD92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65B9EA39-B3F6-9E4E-B38C-382CDB4A175A}"/>
                  </a:ext>
                </a:extLst>
              </p:cNvPr>
              <p:cNvGrpSpPr/>
              <p:nvPr/>
            </p:nvGrpSpPr>
            <p:grpSpPr>
              <a:xfrm rot="5400000">
                <a:off x="4326868" y="2851742"/>
                <a:ext cx="2382520" cy="52070"/>
                <a:chOff x="1618593" y="1191829"/>
                <a:chExt cx="2382520" cy="52070"/>
              </a:xfrm>
            </p:grpSpPr>
            <p:sp>
              <p:nvSpPr>
                <p:cNvPr id="197" name="Oval 196">
                  <a:extLst>
                    <a:ext uri="{FF2B5EF4-FFF2-40B4-BE49-F238E27FC236}">
                      <a16:creationId xmlns:a16="http://schemas.microsoft.com/office/drawing/2014/main" id="{56EBF0E6-623B-7E4E-AC2C-37A24877E68E}"/>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Connector 197">
                  <a:extLst>
                    <a:ext uri="{FF2B5EF4-FFF2-40B4-BE49-F238E27FC236}">
                      <a16:creationId xmlns:a16="http://schemas.microsoft.com/office/drawing/2014/main" id="{8B4C1504-A1A2-F94F-9DC5-1711664569C2}"/>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1CC31FE3-D891-4742-A92D-4F9598E05BFA}"/>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a:extLst>
                  <a:ext uri="{FF2B5EF4-FFF2-40B4-BE49-F238E27FC236}">
                    <a16:creationId xmlns:a16="http://schemas.microsoft.com/office/drawing/2014/main" id="{B885C889-A6AA-EB40-A612-8DB9809D74FE}"/>
                  </a:ext>
                </a:extLst>
              </p:cNvPr>
              <p:cNvGrpSpPr/>
              <p:nvPr/>
            </p:nvGrpSpPr>
            <p:grpSpPr>
              <a:xfrm>
                <a:off x="3161798" y="4023340"/>
                <a:ext cx="2382520" cy="52070"/>
                <a:chOff x="1618593" y="1191829"/>
                <a:chExt cx="2382520" cy="52070"/>
              </a:xfrm>
            </p:grpSpPr>
            <p:sp>
              <p:nvSpPr>
                <p:cNvPr id="194" name="Oval 193">
                  <a:extLst>
                    <a:ext uri="{FF2B5EF4-FFF2-40B4-BE49-F238E27FC236}">
                      <a16:creationId xmlns:a16="http://schemas.microsoft.com/office/drawing/2014/main" id="{39B337F5-2511-1742-B631-1C5B9F91C01A}"/>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95" name="Straight Connector 194">
                  <a:extLst>
                    <a:ext uri="{FF2B5EF4-FFF2-40B4-BE49-F238E27FC236}">
                      <a16:creationId xmlns:a16="http://schemas.microsoft.com/office/drawing/2014/main" id="{75644878-EDAA-114D-925E-24EC94152444}"/>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B5C3F5DD-EACF-4C4B-92D9-B14672904DE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7" name="Group 36">
              <a:extLst>
                <a:ext uri="{FF2B5EF4-FFF2-40B4-BE49-F238E27FC236}">
                  <a16:creationId xmlns:a16="http://schemas.microsoft.com/office/drawing/2014/main" id="{B1E3CF94-AD2E-8F46-B410-DFFA110AB9DA}"/>
                </a:ext>
              </a:extLst>
            </p:cNvPr>
            <p:cNvGrpSpPr/>
            <p:nvPr/>
          </p:nvGrpSpPr>
          <p:grpSpPr>
            <a:xfrm>
              <a:off x="3155294" y="2732781"/>
              <a:ext cx="1206115" cy="1069851"/>
              <a:chOff x="3155293" y="1686517"/>
              <a:chExt cx="2389025" cy="2389482"/>
            </a:xfrm>
          </p:grpSpPr>
          <p:grpSp>
            <p:nvGrpSpPr>
              <p:cNvPr id="174" name="Group 173">
                <a:extLst>
                  <a:ext uri="{FF2B5EF4-FFF2-40B4-BE49-F238E27FC236}">
                    <a16:creationId xmlns:a16="http://schemas.microsoft.com/office/drawing/2014/main" id="{1DABAFDF-2A32-BD4A-8851-3B1BCB546455}"/>
                  </a:ext>
                </a:extLst>
              </p:cNvPr>
              <p:cNvGrpSpPr/>
              <p:nvPr/>
            </p:nvGrpSpPr>
            <p:grpSpPr>
              <a:xfrm>
                <a:off x="3155293" y="1687129"/>
                <a:ext cx="2382520" cy="52070"/>
                <a:chOff x="1618593" y="1191829"/>
                <a:chExt cx="2382520" cy="52070"/>
              </a:xfrm>
            </p:grpSpPr>
            <p:sp>
              <p:nvSpPr>
                <p:cNvPr id="187" name="Oval 186">
                  <a:extLst>
                    <a:ext uri="{FF2B5EF4-FFF2-40B4-BE49-F238E27FC236}">
                      <a16:creationId xmlns:a16="http://schemas.microsoft.com/office/drawing/2014/main" id="{B287AED3-9C5C-F849-BD37-9CB55917EED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FD585A70-44AC-7B40-BB86-0C1342F1D275}"/>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82DC368-CF22-A441-937D-81B4C75B227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a:extLst>
                  <a:ext uri="{FF2B5EF4-FFF2-40B4-BE49-F238E27FC236}">
                    <a16:creationId xmlns:a16="http://schemas.microsoft.com/office/drawing/2014/main" id="{E7B5C7BE-480D-2A43-9341-3EFED674DC9C}"/>
                  </a:ext>
                </a:extLst>
              </p:cNvPr>
              <p:cNvGrpSpPr/>
              <p:nvPr/>
            </p:nvGrpSpPr>
            <p:grpSpPr>
              <a:xfrm rot="5400000">
                <a:off x="1990068" y="2858704"/>
                <a:ext cx="2382520" cy="52070"/>
                <a:chOff x="1618593" y="1191829"/>
                <a:chExt cx="2382520" cy="52070"/>
              </a:xfrm>
            </p:grpSpPr>
            <p:sp>
              <p:nvSpPr>
                <p:cNvPr id="184" name="Oval 183">
                  <a:extLst>
                    <a:ext uri="{FF2B5EF4-FFF2-40B4-BE49-F238E27FC236}">
                      <a16:creationId xmlns:a16="http://schemas.microsoft.com/office/drawing/2014/main" id="{EDAC00CF-8915-904C-A76E-64177C3AC30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F1E108F7-D76C-1B47-8551-949D47C039F8}"/>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22EA52B8-3082-2541-9A2A-B91818A1CE0F}"/>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5E53035C-0FD1-F541-BC15-A368025258F6}"/>
                  </a:ext>
                </a:extLst>
              </p:cNvPr>
              <p:cNvGrpSpPr/>
              <p:nvPr/>
            </p:nvGrpSpPr>
            <p:grpSpPr>
              <a:xfrm rot="5400000">
                <a:off x="4326868" y="2851742"/>
                <a:ext cx="2382520" cy="52070"/>
                <a:chOff x="1618593" y="1191829"/>
                <a:chExt cx="2382520" cy="52070"/>
              </a:xfrm>
            </p:grpSpPr>
            <p:sp>
              <p:nvSpPr>
                <p:cNvPr id="181" name="Oval 180">
                  <a:extLst>
                    <a:ext uri="{FF2B5EF4-FFF2-40B4-BE49-F238E27FC236}">
                      <a16:creationId xmlns:a16="http://schemas.microsoft.com/office/drawing/2014/main" id="{BB6D1F11-0FC3-0647-87D3-E910A90D58B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8B9BB147-266E-B64E-A32F-5D82420E30C8}"/>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AB72B48-9D04-C949-A783-76424297974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 name="Group 176">
                <a:extLst>
                  <a:ext uri="{FF2B5EF4-FFF2-40B4-BE49-F238E27FC236}">
                    <a16:creationId xmlns:a16="http://schemas.microsoft.com/office/drawing/2014/main" id="{1A1F8F54-C5A6-9C4C-BFAA-CAB2F98A7295}"/>
                  </a:ext>
                </a:extLst>
              </p:cNvPr>
              <p:cNvGrpSpPr/>
              <p:nvPr/>
            </p:nvGrpSpPr>
            <p:grpSpPr>
              <a:xfrm>
                <a:off x="3161798" y="4023340"/>
                <a:ext cx="2382520" cy="52070"/>
                <a:chOff x="1618593" y="1191829"/>
                <a:chExt cx="2382520" cy="52070"/>
              </a:xfrm>
            </p:grpSpPr>
            <p:sp>
              <p:nvSpPr>
                <p:cNvPr id="178" name="Oval 177">
                  <a:extLst>
                    <a:ext uri="{FF2B5EF4-FFF2-40B4-BE49-F238E27FC236}">
                      <a16:creationId xmlns:a16="http://schemas.microsoft.com/office/drawing/2014/main" id="{2FBEA9F0-28D5-2F45-BA93-EDCDE1055E1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79" name="Straight Connector 178">
                  <a:extLst>
                    <a:ext uri="{FF2B5EF4-FFF2-40B4-BE49-F238E27FC236}">
                      <a16:creationId xmlns:a16="http://schemas.microsoft.com/office/drawing/2014/main" id="{C244AE1B-E7C6-584A-9877-29C2C67E4DA3}"/>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523D3453-8EE0-A042-A8C7-E3797D97D477}"/>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8" name="Group 37">
              <a:extLst>
                <a:ext uri="{FF2B5EF4-FFF2-40B4-BE49-F238E27FC236}">
                  <a16:creationId xmlns:a16="http://schemas.microsoft.com/office/drawing/2014/main" id="{FC854299-8013-7548-AF2E-107CDB2ABFCA}"/>
                </a:ext>
              </a:extLst>
            </p:cNvPr>
            <p:cNvGrpSpPr/>
            <p:nvPr/>
          </p:nvGrpSpPr>
          <p:grpSpPr>
            <a:xfrm>
              <a:off x="3154845" y="3779022"/>
              <a:ext cx="1206115" cy="1069851"/>
              <a:chOff x="3155293" y="1686517"/>
              <a:chExt cx="2389025" cy="2389482"/>
            </a:xfrm>
          </p:grpSpPr>
          <p:grpSp>
            <p:nvGrpSpPr>
              <p:cNvPr id="158" name="Group 157">
                <a:extLst>
                  <a:ext uri="{FF2B5EF4-FFF2-40B4-BE49-F238E27FC236}">
                    <a16:creationId xmlns:a16="http://schemas.microsoft.com/office/drawing/2014/main" id="{1F8511DE-488E-6B44-B7F8-24A4323BFB1B}"/>
                  </a:ext>
                </a:extLst>
              </p:cNvPr>
              <p:cNvGrpSpPr/>
              <p:nvPr/>
            </p:nvGrpSpPr>
            <p:grpSpPr>
              <a:xfrm>
                <a:off x="3155293" y="1687129"/>
                <a:ext cx="2382520" cy="52070"/>
                <a:chOff x="1618593" y="1191829"/>
                <a:chExt cx="2382520" cy="52070"/>
              </a:xfrm>
            </p:grpSpPr>
            <p:sp>
              <p:nvSpPr>
                <p:cNvPr id="171" name="Oval 170">
                  <a:extLst>
                    <a:ext uri="{FF2B5EF4-FFF2-40B4-BE49-F238E27FC236}">
                      <a16:creationId xmlns:a16="http://schemas.microsoft.com/office/drawing/2014/main" id="{4AB05DD7-7A91-564B-82AA-5C5780266BF5}"/>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26C1A261-1B5B-7E45-9BD4-F1E7E28AF14E}"/>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3" name="Oval 172">
                  <a:extLst>
                    <a:ext uri="{FF2B5EF4-FFF2-40B4-BE49-F238E27FC236}">
                      <a16:creationId xmlns:a16="http://schemas.microsoft.com/office/drawing/2014/main" id="{CC406107-5D89-2544-A2F6-D657AF706BF7}"/>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D041C323-1B2B-9A4A-A0A3-49DDB1ADD729}"/>
                  </a:ext>
                </a:extLst>
              </p:cNvPr>
              <p:cNvGrpSpPr/>
              <p:nvPr/>
            </p:nvGrpSpPr>
            <p:grpSpPr>
              <a:xfrm rot="5400000">
                <a:off x="1990068" y="2858704"/>
                <a:ext cx="2382520" cy="52070"/>
                <a:chOff x="1618593" y="1191829"/>
                <a:chExt cx="2382520" cy="52070"/>
              </a:xfrm>
            </p:grpSpPr>
            <p:sp>
              <p:nvSpPr>
                <p:cNvPr id="168" name="Oval 167">
                  <a:extLst>
                    <a:ext uri="{FF2B5EF4-FFF2-40B4-BE49-F238E27FC236}">
                      <a16:creationId xmlns:a16="http://schemas.microsoft.com/office/drawing/2014/main" id="{055F68B0-F762-F04A-8142-FE8D17CC18A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a:extLst>
                    <a:ext uri="{FF2B5EF4-FFF2-40B4-BE49-F238E27FC236}">
                      <a16:creationId xmlns:a16="http://schemas.microsoft.com/office/drawing/2014/main" id="{52FD6BCC-5E0E-864B-8DF3-06E4425E6739}"/>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9EB412B2-4E6F-124A-973C-6D4E2EA63AA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2BEDE9A2-5EAE-EA4F-A51D-F50C4E2D86C2}"/>
                  </a:ext>
                </a:extLst>
              </p:cNvPr>
              <p:cNvGrpSpPr/>
              <p:nvPr/>
            </p:nvGrpSpPr>
            <p:grpSpPr>
              <a:xfrm rot="5400000">
                <a:off x="4326868" y="2851742"/>
                <a:ext cx="2382520" cy="52070"/>
                <a:chOff x="1618593" y="1191829"/>
                <a:chExt cx="2382520" cy="52070"/>
              </a:xfrm>
            </p:grpSpPr>
            <p:sp>
              <p:nvSpPr>
                <p:cNvPr id="165" name="Oval 164">
                  <a:extLst>
                    <a:ext uri="{FF2B5EF4-FFF2-40B4-BE49-F238E27FC236}">
                      <a16:creationId xmlns:a16="http://schemas.microsoft.com/office/drawing/2014/main" id="{89ECF7BB-B152-E643-8A69-CAA748091C6A}"/>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4C4A0605-DA00-6343-894D-2A8571DADFB5}"/>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7" name="Oval 166">
                  <a:extLst>
                    <a:ext uri="{FF2B5EF4-FFF2-40B4-BE49-F238E27FC236}">
                      <a16:creationId xmlns:a16="http://schemas.microsoft.com/office/drawing/2014/main" id="{61D52157-166C-1B4E-95A8-965B7EC3DED6}"/>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A0BA5E48-870C-3A4D-8D3E-BE5BBC1C8C12}"/>
                  </a:ext>
                </a:extLst>
              </p:cNvPr>
              <p:cNvGrpSpPr/>
              <p:nvPr/>
            </p:nvGrpSpPr>
            <p:grpSpPr>
              <a:xfrm>
                <a:off x="3161798" y="4023340"/>
                <a:ext cx="2382520" cy="52070"/>
                <a:chOff x="1618593" y="1191829"/>
                <a:chExt cx="2382520" cy="52070"/>
              </a:xfrm>
            </p:grpSpPr>
            <p:sp>
              <p:nvSpPr>
                <p:cNvPr id="162" name="Oval 161">
                  <a:extLst>
                    <a:ext uri="{FF2B5EF4-FFF2-40B4-BE49-F238E27FC236}">
                      <a16:creationId xmlns:a16="http://schemas.microsoft.com/office/drawing/2014/main" id="{866DE0F3-6DA5-C54C-851D-70824F938B4C}"/>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63" name="Straight Connector 162">
                  <a:extLst>
                    <a:ext uri="{FF2B5EF4-FFF2-40B4-BE49-F238E27FC236}">
                      <a16:creationId xmlns:a16="http://schemas.microsoft.com/office/drawing/2014/main" id="{AB27A967-80B1-D44D-B7F6-41EDD07B811D}"/>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11A1835B-E69D-4547-A522-A8E3B2C5783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9" name="Group 38">
              <a:extLst>
                <a:ext uri="{FF2B5EF4-FFF2-40B4-BE49-F238E27FC236}">
                  <a16:creationId xmlns:a16="http://schemas.microsoft.com/office/drawing/2014/main" id="{0E4CFE0F-CEAE-0A4F-AC83-AF2C70E8F296}"/>
                </a:ext>
              </a:extLst>
            </p:cNvPr>
            <p:cNvGrpSpPr/>
            <p:nvPr/>
          </p:nvGrpSpPr>
          <p:grpSpPr>
            <a:xfrm>
              <a:off x="4338171" y="1685298"/>
              <a:ext cx="1206115" cy="1069851"/>
              <a:chOff x="3155293" y="1686517"/>
              <a:chExt cx="2389025" cy="2389482"/>
            </a:xfrm>
          </p:grpSpPr>
          <p:grpSp>
            <p:nvGrpSpPr>
              <p:cNvPr id="142" name="Group 141">
                <a:extLst>
                  <a:ext uri="{FF2B5EF4-FFF2-40B4-BE49-F238E27FC236}">
                    <a16:creationId xmlns:a16="http://schemas.microsoft.com/office/drawing/2014/main" id="{96478C05-C6B9-8747-B92B-1034D0D8F08A}"/>
                  </a:ext>
                </a:extLst>
              </p:cNvPr>
              <p:cNvGrpSpPr/>
              <p:nvPr/>
            </p:nvGrpSpPr>
            <p:grpSpPr>
              <a:xfrm>
                <a:off x="3155293" y="1687129"/>
                <a:ext cx="2382520" cy="52070"/>
                <a:chOff x="1618593" y="1191829"/>
                <a:chExt cx="2382520" cy="52070"/>
              </a:xfrm>
            </p:grpSpPr>
            <p:sp>
              <p:nvSpPr>
                <p:cNvPr id="155" name="Oval 154">
                  <a:extLst>
                    <a:ext uri="{FF2B5EF4-FFF2-40B4-BE49-F238E27FC236}">
                      <a16:creationId xmlns:a16="http://schemas.microsoft.com/office/drawing/2014/main" id="{528B810F-DBD6-EA49-938C-ACE7FE056D07}"/>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81C17893-FA9F-2E48-9646-9867357EB50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7" name="Oval 156">
                  <a:extLst>
                    <a:ext uri="{FF2B5EF4-FFF2-40B4-BE49-F238E27FC236}">
                      <a16:creationId xmlns:a16="http://schemas.microsoft.com/office/drawing/2014/main" id="{CF12844C-9079-8B4F-A51C-47E47281264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F18AE709-D458-3044-BCBD-AFACE200634D}"/>
                  </a:ext>
                </a:extLst>
              </p:cNvPr>
              <p:cNvGrpSpPr/>
              <p:nvPr/>
            </p:nvGrpSpPr>
            <p:grpSpPr>
              <a:xfrm rot="5400000">
                <a:off x="1990068" y="2858704"/>
                <a:ext cx="2382520" cy="52070"/>
                <a:chOff x="1618593" y="1191829"/>
                <a:chExt cx="2382520" cy="52070"/>
              </a:xfrm>
            </p:grpSpPr>
            <p:sp>
              <p:nvSpPr>
                <p:cNvPr id="152" name="Oval 151">
                  <a:extLst>
                    <a:ext uri="{FF2B5EF4-FFF2-40B4-BE49-F238E27FC236}">
                      <a16:creationId xmlns:a16="http://schemas.microsoft.com/office/drawing/2014/main" id="{19AC64C7-0DF1-FB4C-8648-21D609EACB14}"/>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0B943F56-765B-D04E-ACF8-FA7C37BC09CF}"/>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E22AFB1A-96E4-DC40-9BC0-F54D3BB24114}"/>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CF13BB45-C818-F044-A03B-E081F13E5957}"/>
                  </a:ext>
                </a:extLst>
              </p:cNvPr>
              <p:cNvGrpSpPr/>
              <p:nvPr/>
            </p:nvGrpSpPr>
            <p:grpSpPr>
              <a:xfrm rot="5400000">
                <a:off x="4326868" y="2851742"/>
                <a:ext cx="2382520" cy="52070"/>
                <a:chOff x="1618593" y="1191829"/>
                <a:chExt cx="2382520" cy="52070"/>
              </a:xfrm>
            </p:grpSpPr>
            <p:sp>
              <p:nvSpPr>
                <p:cNvPr id="149" name="Oval 148">
                  <a:extLst>
                    <a:ext uri="{FF2B5EF4-FFF2-40B4-BE49-F238E27FC236}">
                      <a16:creationId xmlns:a16="http://schemas.microsoft.com/office/drawing/2014/main" id="{713F9141-A8D2-9447-B3B2-97DB1DFA26B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20AC0B2F-6240-0244-8620-88F9A25DB4F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7EA91E18-0093-F34B-AB61-1A4C52777BB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82B7E2A0-E0D2-E649-A88E-919B3CA23750}"/>
                  </a:ext>
                </a:extLst>
              </p:cNvPr>
              <p:cNvGrpSpPr/>
              <p:nvPr/>
            </p:nvGrpSpPr>
            <p:grpSpPr>
              <a:xfrm>
                <a:off x="3161798" y="4023340"/>
                <a:ext cx="2382520" cy="52070"/>
                <a:chOff x="1618593" y="1191829"/>
                <a:chExt cx="2382520" cy="52070"/>
              </a:xfrm>
            </p:grpSpPr>
            <p:sp>
              <p:nvSpPr>
                <p:cNvPr id="146" name="Oval 145">
                  <a:extLst>
                    <a:ext uri="{FF2B5EF4-FFF2-40B4-BE49-F238E27FC236}">
                      <a16:creationId xmlns:a16="http://schemas.microsoft.com/office/drawing/2014/main" id="{6B24C516-87C2-1C4C-AA47-D4128A995611}"/>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47" name="Straight Connector 146">
                  <a:extLst>
                    <a:ext uri="{FF2B5EF4-FFF2-40B4-BE49-F238E27FC236}">
                      <a16:creationId xmlns:a16="http://schemas.microsoft.com/office/drawing/2014/main" id="{8D98F45B-3A2C-594A-88E0-C2DDE9E83D83}"/>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E9C73F4B-7812-8240-B32A-5A155098E161}"/>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0" name="Group 39">
              <a:extLst>
                <a:ext uri="{FF2B5EF4-FFF2-40B4-BE49-F238E27FC236}">
                  <a16:creationId xmlns:a16="http://schemas.microsoft.com/office/drawing/2014/main" id="{200254FD-F3F6-C944-AB66-1B6FAC53611E}"/>
                </a:ext>
              </a:extLst>
            </p:cNvPr>
            <p:cNvGrpSpPr/>
            <p:nvPr/>
          </p:nvGrpSpPr>
          <p:grpSpPr>
            <a:xfrm>
              <a:off x="4336747" y="2734134"/>
              <a:ext cx="1206115" cy="1069851"/>
              <a:chOff x="3155293" y="1686517"/>
              <a:chExt cx="2389025" cy="2389482"/>
            </a:xfrm>
          </p:grpSpPr>
          <p:grpSp>
            <p:nvGrpSpPr>
              <p:cNvPr id="126" name="Group 125">
                <a:extLst>
                  <a:ext uri="{FF2B5EF4-FFF2-40B4-BE49-F238E27FC236}">
                    <a16:creationId xmlns:a16="http://schemas.microsoft.com/office/drawing/2014/main" id="{A2FC9F72-10EB-A947-B86F-8108B13D8390}"/>
                  </a:ext>
                </a:extLst>
              </p:cNvPr>
              <p:cNvGrpSpPr/>
              <p:nvPr/>
            </p:nvGrpSpPr>
            <p:grpSpPr>
              <a:xfrm>
                <a:off x="3155293" y="1687129"/>
                <a:ext cx="2382520" cy="52070"/>
                <a:chOff x="1618593" y="1191829"/>
                <a:chExt cx="2382520" cy="52070"/>
              </a:xfrm>
            </p:grpSpPr>
            <p:sp>
              <p:nvSpPr>
                <p:cNvPr id="139" name="Oval 138">
                  <a:extLst>
                    <a:ext uri="{FF2B5EF4-FFF2-40B4-BE49-F238E27FC236}">
                      <a16:creationId xmlns:a16="http://schemas.microsoft.com/office/drawing/2014/main" id="{C49AD102-A3E2-784C-A718-7B7FDD4646DF}"/>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36FABBB3-1F3B-074B-908C-8EA484B431C1}"/>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9EAF5584-942A-0248-BC4F-BE1394E213E3}"/>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03F7E3DA-DF21-D24C-983B-87686A772B81}"/>
                  </a:ext>
                </a:extLst>
              </p:cNvPr>
              <p:cNvGrpSpPr/>
              <p:nvPr/>
            </p:nvGrpSpPr>
            <p:grpSpPr>
              <a:xfrm rot="5400000">
                <a:off x="1990068" y="2858704"/>
                <a:ext cx="2382520" cy="52070"/>
                <a:chOff x="1618593" y="1191829"/>
                <a:chExt cx="2382520" cy="52070"/>
              </a:xfrm>
            </p:grpSpPr>
            <p:sp>
              <p:nvSpPr>
                <p:cNvPr id="136" name="Oval 135">
                  <a:extLst>
                    <a:ext uri="{FF2B5EF4-FFF2-40B4-BE49-F238E27FC236}">
                      <a16:creationId xmlns:a16="http://schemas.microsoft.com/office/drawing/2014/main" id="{4CBE4E9F-7C16-EE4F-BFA1-67F6E998822E}"/>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1EB303F4-B297-784B-94E2-9D31971D3C37}"/>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939C7856-641B-8745-90FB-59CC29A78C83}"/>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75B2371D-14BD-CE45-A89F-7EEB156D2A97}"/>
                  </a:ext>
                </a:extLst>
              </p:cNvPr>
              <p:cNvGrpSpPr/>
              <p:nvPr/>
            </p:nvGrpSpPr>
            <p:grpSpPr>
              <a:xfrm rot="5400000">
                <a:off x="4326868" y="2851742"/>
                <a:ext cx="2382520" cy="52070"/>
                <a:chOff x="1618593" y="1191829"/>
                <a:chExt cx="2382520" cy="52070"/>
              </a:xfrm>
            </p:grpSpPr>
            <p:sp>
              <p:nvSpPr>
                <p:cNvPr id="133" name="Oval 132">
                  <a:extLst>
                    <a:ext uri="{FF2B5EF4-FFF2-40B4-BE49-F238E27FC236}">
                      <a16:creationId xmlns:a16="http://schemas.microsoft.com/office/drawing/2014/main" id="{EF41389C-70D4-E748-B0F7-9F7ABA20725C}"/>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5BB124DF-5ABC-5B42-B46B-89281B14F3F1}"/>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3D1D05FF-5D99-7B41-A298-F47BBEB45D59}"/>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5E2E2E1-A93A-0A40-AB40-F7B584B9BC0B}"/>
                  </a:ext>
                </a:extLst>
              </p:cNvPr>
              <p:cNvGrpSpPr/>
              <p:nvPr/>
            </p:nvGrpSpPr>
            <p:grpSpPr>
              <a:xfrm>
                <a:off x="3161798" y="4023340"/>
                <a:ext cx="2382520" cy="52070"/>
                <a:chOff x="1618593" y="1191829"/>
                <a:chExt cx="2382520" cy="52070"/>
              </a:xfrm>
            </p:grpSpPr>
            <p:sp>
              <p:nvSpPr>
                <p:cNvPr id="130" name="Oval 129">
                  <a:extLst>
                    <a:ext uri="{FF2B5EF4-FFF2-40B4-BE49-F238E27FC236}">
                      <a16:creationId xmlns:a16="http://schemas.microsoft.com/office/drawing/2014/main" id="{D297DEDA-B825-E549-8628-555B3AF956A2}"/>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31" name="Straight Connector 130">
                  <a:extLst>
                    <a:ext uri="{FF2B5EF4-FFF2-40B4-BE49-F238E27FC236}">
                      <a16:creationId xmlns:a16="http://schemas.microsoft.com/office/drawing/2014/main" id="{62E21BAB-3B4E-E849-B944-6F169AD2524A}"/>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10A74949-9379-244E-807C-6F2DF3460AC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1" name="Group 40">
              <a:extLst>
                <a:ext uri="{FF2B5EF4-FFF2-40B4-BE49-F238E27FC236}">
                  <a16:creationId xmlns:a16="http://schemas.microsoft.com/office/drawing/2014/main" id="{FB101B54-1E06-A341-A7F9-03DAFDBAE11E}"/>
                </a:ext>
              </a:extLst>
            </p:cNvPr>
            <p:cNvGrpSpPr/>
            <p:nvPr/>
          </p:nvGrpSpPr>
          <p:grpSpPr>
            <a:xfrm>
              <a:off x="4342013" y="3775904"/>
              <a:ext cx="1206115" cy="1069851"/>
              <a:chOff x="3155293" y="1686517"/>
              <a:chExt cx="2389025" cy="2389482"/>
            </a:xfrm>
          </p:grpSpPr>
          <p:grpSp>
            <p:nvGrpSpPr>
              <p:cNvPr id="110" name="Group 109">
                <a:extLst>
                  <a:ext uri="{FF2B5EF4-FFF2-40B4-BE49-F238E27FC236}">
                    <a16:creationId xmlns:a16="http://schemas.microsoft.com/office/drawing/2014/main" id="{B0F50457-25C4-E749-A4AB-11B04ADA8BE1}"/>
                  </a:ext>
                </a:extLst>
              </p:cNvPr>
              <p:cNvGrpSpPr/>
              <p:nvPr/>
            </p:nvGrpSpPr>
            <p:grpSpPr>
              <a:xfrm>
                <a:off x="3155293" y="1687129"/>
                <a:ext cx="2382520" cy="52070"/>
                <a:chOff x="1618593" y="1191829"/>
                <a:chExt cx="2382520" cy="52070"/>
              </a:xfrm>
            </p:grpSpPr>
            <p:sp>
              <p:nvSpPr>
                <p:cNvPr id="123" name="Oval 122">
                  <a:extLst>
                    <a:ext uri="{FF2B5EF4-FFF2-40B4-BE49-F238E27FC236}">
                      <a16:creationId xmlns:a16="http://schemas.microsoft.com/office/drawing/2014/main" id="{83F5E086-7851-5040-8E99-A4FE1F62A26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CCFB6913-2FD1-2E42-8318-C2C070184074}"/>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572F0AB8-F5A3-5342-93EA-817BDB3BCF1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ADD948FF-CADF-0D4A-8D14-29888BF7FAEA}"/>
                  </a:ext>
                </a:extLst>
              </p:cNvPr>
              <p:cNvGrpSpPr/>
              <p:nvPr/>
            </p:nvGrpSpPr>
            <p:grpSpPr>
              <a:xfrm rot="5400000">
                <a:off x="1990068" y="2858704"/>
                <a:ext cx="2382520" cy="52070"/>
                <a:chOff x="1618593" y="1191829"/>
                <a:chExt cx="2382520" cy="52070"/>
              </a:xfrm>
            </p:grpSpPr>
            <p:sp>
              <p:nvSpPr>
                <p:cNvPr id="120" name="Oval 119">
                  <a:extLst>
                    <a:ext uri="{FF2B5EF4-FFF2-40B4-BE49-F238E27FC236}">
                      <a16:creationId xmlns:a16="http://schemas.microsoft.com/office/drawing/2014/main" id="{FE997C3A-C39D-DB48-8E6F-CAEE3047E54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3AE42ED3-F741-FE40-B9B0-730DF7E7936A}"/>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9BA4B2F1-C191-6C4C-ABE1-BC46CD87E92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F57A2DFF-D9FF-9744-A1F0-7C3FB94A768D}"/>
                  </a:ext>
                </a:extLst>
              </p:cNvPr>
              <p:cNvGrpSpPr/>
              <p:nvPr/>
            </p:nvGrpSpPr>
            <p:grpSpPr>
              <a:xfrm rot="5400000">
                <a:off x="4326868" y="2851742"/>
                <a:ext cx="2382520" cy="52070"/>
                <a:chOff x="1618593" y="1191829"/>
                <a:chExt cx="2382520" cy="52070"/>
              </a:xfrm>
            </p:grpSpPr>
            <p:sp>
              <p:nvSpPr>
                <p:cNvPr id="117" name="Oval 116">
                  <a:extLst>
                    <a:ext uri="{FF2B5EF4-FFF2-40B4-BE49-F238E27FC236}">
                      <a16:creationId xmlns:a16="http://schemas.microsoft.com/office/drawing/2014/main" id="{3D6A9A30-8EC9-124A-A5D3-A0F4B3AF74A4}"/>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DEDB7980-DDA6-8249-BD55-B3226A2628E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469DC2BA-F00B-D04A-8EFD-523FE16C22D9}"/>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01A25223-4419-C74E-8F74-ABE63210BD21}"/>
                  </a:ext>
                </a:extLst>
              </p:cNvPr>
              <p:cNvGrpSpPr/>
              <p:nvPr/>
            </p:nvGrpSpPr>
            <p:grpSpPr>
              <a:xfrm>
                <a:off x="3161798" y="4023340"/>
                <a:ext cx="2382520" cy="52070"/>
                <a:chOff x="1618593" y="1191829"/>
                <a:chExt cx="2382520" cy="52070"/>
              </a:xfrm>
            </p:grpSpPr>
            <p:sp>
              <p:nvSpPr>
                <p:cNvPr id="114" name="Oval 113">
                  <a:extLst>
                    <a:ext uri="{FF2B5EF4-FFF2-40B4-BE49-F238E27FC236}">
                      <a16:creationId xmlns:a16="http://schemas.microsoft.com/office/drawing/2014/main" id="{1069DA7E-DCE4-4B4B-9838-FA2EC0FDE912}"/>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15" name="Straight Connector 114">
                  <a:extLst>
                    <a:ext uri="{FF2B5EF4-FFF2-40B4-BE49-F238E27FC236}">
                      <a16:creationId xmlns:a16="http://schemas.microsoft.com/office/drawing/2014/main" id="{01FB8C3F-AA45-4148-9111-344E5597D6DE}"/>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A0CF4F65-C457-FD4C-AF47-F7338393407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2" name="Group 41">
              <a:extLst>
                <a:ext uri="{FF2B5EF4-FFF2-40B4-BE49-F238E27FC236}">
                  <a16:creationId xmlns:a16="http://schemas.microsoft.com/office/drawing/2014/main" id="{47A3847A-FF82-4541-8104-58EEA0B9A67E}"/>
                </a:ext>
              </a:extLst>
            </p:cNvPr>
            <p:cNvGrpSpPr/>
            <p:nvPr/>
          </p:nvGrpSpPr>
          <p:grpSpPr>
            <a:xfrm>
              <a:off x="3961743" y="3520771"/>
              <a:ext cx="2389356" cy="2389766"/>
              <a:chOff x="3155293" y="1686517"/>
              <a:chExt cx="2389025" cy="2389482"/>
            </a:xfrm>
          </p:grpSpPr>
          <p:grpSp>
            <p:nvGrpSpPr>
              <p:cNvPr id="94" name="Group 93">
                <a:extLst>
                  <a:ext uri="{FF2B5EF4-FFF2-40B4-BE49-F238E27FC236}">
                    <a16:creationId xmlns:a16="http://schemas.microsoft.com/office/drawing/2014/main" id="{D09CB1D8-A637-5E4B-9842-85C235341FA2}"/>
                  </a:ext>
                </a:extLst>
              </p:cNvPr>
              <p:cNvGrpSpPr/>
              <p:nvPr/>
            </p:nvGrpSpPr>
            <p:grpSpPr>
              <a:xfrm>
                <a:off x="3155293" y="1687129"/>
                <a:ext cx="2382520" cy="52070"/>
                <a:chOff x="1618593" y="1191829"/>
                <a:chExt cx="2382520" cy="52070"/>
              </a:xfrm>
            </p:grpSpPr>
            <p:sp>
              <p:nvSpPr>
                <p:cNvPr id="107" name="Oval 106">
                  <a:extLst>
                    <a:ext uri="{FF2B5EF4-FFF2-40B4-BE49-F238E27FC236}">
                      <a16:creationId xmlns:a16="http://schemas.microsoft.com/office/drawing/2014/main" id="{EFC436DD-58D5-7B49-BA5A-2A7018BF45C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8C2C5704-A138-BF46-8E88-FD2A14C96753}"/>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A67F5767-8C77-F844-97B6-E66970EBD610}"/>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A349E23F-E3D9-9440-B2B1-552049F088A9}"/>
                  </a:ext>
                </a:extLst>
              </p:cNvPr>
              <p:cNvGrpSpPr/>
              <p:nvPr/>
            </p:nvGrpSpPr>
            <p:grpSpPr>
              <a:xfrm rot="5400000">
                <a:off x="1990068" y="2858704"/>
                <a:ext cx="2382520" cy="52070"/>
                <a:chOff x="1618593" y="1191829"/>
                <a:chExt cx="2382520" cy="52070"/>
              </a:xfrm>
            </p:grpSpPr>
            <p:sp>
              <p:nvSpPr>
                <p:cNvPr id="104" name="Oval 103">
                  <a:extLst>
                    <a:ext uri="{FF2B5EF4-FFF2-40B4-BE49-F238E27FC236}">
                      <a16:creationId xmlns:a16="http://schemas.microsoft.com/office/drawing/2014/main" id="{65AD6ECF-8328-D34D-BB75-F4616185230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35DBF3BB-7E10-234E-84D8-CA590C0919F7}"/>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B40FD0AF-7AF0-B041-A997-232EA5D85248}"/>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19627D49-FFAF-D74E-8322-82B19AD108C3}"/>
                  </a:ext>
                </a:extLst>
              </p:cNvPr>
              <p:cNvGrpSpPr/>
              <p:nvPr/>
            </p:nvGrpSpPr>
            <p:grpSpPr>
              <a:xfrm rot="5400000">
                <a:off x="4326868" y="2851742"/>
                <a:ext cx="2382520" cy="52070"/>
                <a:chOff x="1618593" y="1191829"/>
                <a:chExt cx="2382520" cy="52070"/>
              </a:xfrm>
            </p:grpSpPr>
            <p:sp>
              <p:nvSpPr>
                <p:cNvPr id="101" name="Oval 100">
                  <a:extLst>
                    <a:ext uri="{FF2B5EF4-FFF2-40B4-BE49-F238E27FC236}">
                      <a16:creationId xmlns:a16="http://schemas.microsoft.com/office/drawing/2014/main" id="{3DC33857-D157-A644-8F6C-664D49B1F656}"/>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98F21453-9412-B941-A56F-DCF6D77C4C44}"/>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F6B9257-E2F9-6E4F-87AA-0DF8866D42D2}"/>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A18547E5-CF78-9749-B306-70734AB406B6}"/>
                  </a:ext>
                </a:extLst>
              </p:cNvPr>
              <p:cNvGrpSpPr/>
              <p:nvPr/>
            </p:nvGrpSpPr>
            <p:grpSpPr>
              <a:xfrm>
                <a:off x="3161798" y="4023340"/>
                <a:ext cx="2382520" cy="52070"/>
                <a:chOff x="1618593" y="1191829"/>
                <a:chExt cx="2382520" cy="52070"/>
              </a:xfrm>
            </p:grpSpPr>
            <p:sp>
              <p:nvSpPr>
                <p:cNvPr id="98" name="Oval 97">
                  <a:extLst>
                    <a:ext uri="{FF2B5EF4-FFF2-40B4-BE49-F238E27FC236}">
                      <a16:creationId xmlns:a16="http://schemas.microsoft.com/office/drawing/2014/main" id="{2DAF64BD-E834-5B42-92B9-EF6A24798111}"/>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9" name="Straight Connector 98">
                  <a:extLst>
                    <a:ext uri="{FF2B5EF4-FFF2-40B4-BE49-F238E27FC236}">
                      <a16:creationId xmlns:a16="http://schemas.microsoft.com/office/drawing/2014/main" id="{50FD8DB2-D223-144A-9993-869132D7B13C}"/>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A8ED772F-F05B-954D-B213-18E928C3D298}"/>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3" name="Group 42">
              <a:extLst>
                <a:ext uri="{FF2B5EF4-FFF2-40B4-BE49-F238E27FC236}">
                  <a16:creationId xmlns:a16="http://schemas.microsoft.com/office/drawing/2014/main" id="{E4178762-CA9C-A044-812A-24CF7BC0356F}"/>
                </a:ext>
              </a:extLst>
            </p:cNvPr>
            <p:cNvGrpSpPr/>
            <p:nvPr/>
          </p:nvGrpSpPr>
          <p:grpSpPr>
            <a:xfrm>
              <a:off x="3955238" y="1190344"/>
              <a:ext cx="2389356" cy="2389766"/>
              <a:chOff x="3155293" y="1686517"/>
              <a:chExt cx="2389025" cy="2389482"/>
            </a:xfrm>
          </p:grpSpPr>
          <p:grpSp>
            <p:nvGrpSpPr>
              <p:cNvPr id="78" name="Group 77">
                <a:extLst>
                  <a:ext uri="{FF2B5EF4-FFF2-40B4-BE49-F238E27FC236}">
                    <a16:creationId xmlns:a16="http://schemas.microsoft.com/office/drawing/2014/main" id="{20BEE0F5-E607-2449-934D-F7803BF05B31}"/>
                  </a:ext>
                </a:extLst>
              </p:cNvPr>
              <p:cNvGrpSpPr/>
              <p:nvPr/>
            </p:nvGrpSpPr>
            <p:grpSpPr>
              <a:xfrm>
                <a:off x="3155293" y="1687129"/>
                <a:ext cx="2382520" cy="52070"/>
                <a:chOff x="1618593" y="1191829"/>
                <a:chExt cx="2382520" cy="52070"/>
              </a:xfrm>
            </p:grpSpPr>
            <p:sp>
              <p:nvSpPr>
                <p:cNvPr id="91" name="Oval 90">
                  <a:extLst>
                    <a:ext uri="{FF2B5EF4-FFF2-40B4-BE49-F238E27FC236}">
                      <a16:creationId xmlns:a16="http://schemas.microsoft.com/office/drawing/2014/main" id="{F55C8D81-EBDD-E743-877B-902D207D714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80BDE5D0-AA00-8A45-BF10-CA9A1E91DB66}"/>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AB885DE7-1810-154D-81B6-EAE5FEB060B7}"/>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A730803D-9A1E-954A-8118-7C5537D39F07}"/>
                  </a:ext>
                </a:extLst>
              </p:cNvPr>
              <p:cNvGrpSpPr/>
              <p:nvPr/>
            </p:nvGrpSpPr>
            <p:grpSpPr>
              <a:xfrm rot="5400000">
                <a:off x="1990068" y="2858704"/>
                <a:ext cx="2382520" cy="52070"/>
                <a:chOff x="1618593" y="1191829"/>
                <a:chExt cx="2382520" cy="52070"/>
              </a:xfrm>
            </p:grpSpPr>
            <p:sp>
              <p:nvSpPr>
                <p:cNvPr id="88" name="Oval 87">
                  <a:extLst>
                    <a:ext uri="{FF2B5EF4-FFF2-40B4-BE49-F238E27FC236}">
                      <a16:creationId xmlns:a16="http://schemas.microsoft.com/office/drawing/2014/main" id="{F0F34F2F-0B0E-7948-AD09-7A21F41DB97B}"/>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13D38496-3105-9642-8606-0794356E82A7}"/>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E588D27-4619-9943-9CF5-10727CA08F34}"/>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A7CBDCD3-3146-1D4E-8252-A94B05655B24}"/>
                  </a:ext>
                </a:extLst>
              </p:cNvPr>
              <p:cNvGrpSpPr/>
              <p:nvPr/>
            </p:nvGrpSpPr>
            <p:grpSpPr>
              <a:xfrm rot="5400000">
                <a:off x="4326868" y="2851742"/>
                <a:ext cx="2382520" cy="52070"/>
                <a:chOff x="1618593" y="1191829"/>
                <a:chExt cx="2382520" cy="52070"/>
              </a:xfrm>
            </p:grpSpPr>
            <p:sp>
              <p:nvSpPr>
                <p:cNvPr id="85" name="Oval 84">
                  <a:extLst>
                    <a:ext uri="{FF2B5EF4-FFF2-40B4-BE49-F238E27FC236}">
                      <a16:creationId xmlns:a16="http://schemas.microsoft.com/office/drawing/2014/main" id="{ACEF2722-D014-D645-AAE8-B54E5395447A}"/>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829EB170-93A5-0541-90CD-E24278163CC1}"/>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006900A9-BCDF-294E-A3A0-065EA2D0A1A6}"/>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7695535A-5AB9-C344-87D6-919E123DE15D}"/>
                  </a:ext>
                </a:extLst>
              </p:cNvPr>
              <p:cNvGrpSpPr/>
              <p:nvPr/>
            </p:nvGrpSpPr>
            <p:grpSpPr>
              <a:xfrm>
                <a:off x="3161798" y="4023340"/>
                <a:ext cx="2382520" cy="52070"/>
                <a:chOff x="1618593" y="1191829"/>
                <a:chExt cx="2382520" cy="52070"/>
              </a:xfrm>
            </p:grpSpPr>
            <p:sp>
              <p:nvSpPr>
                <p:cNvPr id="82" name="Oval 81">
                  <a:extLst>
                    <a:ext uri="{FF2B5EF4-FFF2-40B4-BE49-F238E27FC236}">
                      <a16:creationId xmlns:a16="http://schemas.microsoft.com/office/drawing/2014/main" id="{5FF2FAFD-608F-2F41-B2FA-B0B653C8D18B}"/>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83" name="Straight Connector 82">
                  <a:extLst>
                    <a:ext uri="{FF2B5EF4-FFF2-40B4-BE49-F238E27FC236}">
                      <a16:creationId xmlns:a16="http://schemas.microsoft.com/office/drawing/2014/main" id="{8CB79663-0D51-9341-8499-6C9A4E03C2E0}"/>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91B6B996-194F-5F49-A990-3D752EF5C80D}"/>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sp>
          <p:nvSpPr>
            <p:cNvPr id="44" name="Oval 43">
              <a:extLst>
                <a:ext uri="{FF2B5EF4-FFF2-40B4-BE49-F238E27FC236}">
                  <a16:creationId xmlns:a16="http://schemas.microsoft.com/office/drawing/2014/main" id="{F3D9F424-CF88-F146-9298-A6FCB5AD85F0}"/>
                </a:ext>
              </a:extLst>
            </p:cNvPr>
            <p:cNvSpPr>
              <a:spLocks noChangeAspect="1"/>
            </p:cNvSpPr>
            <p:nvPr/>
          </p:nvSpPr>
          <p:spPr>
            <a:xfrm rot="5400000">
              <a:off x="3127391" y="2695658"/>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AB1E23B5-97B0-9540-8AAD-9E501F4DFC54}"/>
                </a:ext>
              </a:extLst>
            </p:cNvPr>
            <p:cNvSpPr>
              <a:spLocks noChangeAspect="1"/>
            </p:cNvSpPr>
            <p:nvPr/>
          </p:nvSpPr>
          <p:spPr>
            <a:xfrm rot="5400000">
              <a:off x="3119209" y="3741879"/>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F3D8F298-FC86-E443-8DCE-BC0BB338079C}"/>
                </a:ext>
              </a:extLst>
            </p:cNvPr>
            <p:cNvSpPr>
              <a:spLocks noChangeAspect="1"/>
            </p:cNvSpPr>
            <p:nvPr/>
          </p:nvSpPr>
          <p:spPr>
            <a:xfrm rot="5400000">
              <a:off x="3119209" y="4788947"/>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CD305E63-0A66-0F4A-8E97-330025805F0B}"/>
                </a:ext>
              </a:extLst>
            </p:cNvPr>
            <p:cNvSpPr>
              <a:spLocks noChangeAspect="1"/>
            </p:cNvSpPr>
            <p:nvPr/>
          </p:nvSpPr>
          <p:spPr>
            <a:xfrm rot="5400000">
              <a:off x="4307062" y="1652965"/>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FB5BA48F-AE86-9640-ACA7-3C9D552A16B3}"/>
                </a:ext>
              </a:extLst>
            </p:cNvPr>
            <p:cNvSpPr>
              <a:spLocks noChangeAspect="1"/>
            </p:cNvSpPr>
            <p:nvPr/>
          </p:nvSpPr>
          <p:spPr>
            <a:xfrm rot="5400000">
              <a:off x="4313412" y="2701686"/>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217AE2C5-F9EA-0447-B872-6157305822B7}"/>
                </a:ext>
              </a:extLst>
            </p:cNvPr>
            <p:cNvSpPr>
              <a:spLocks noChangeAspect="1"/>
            </p:cNvSpPr>
            <p:nvPr/>
          </p:nvSpPr>
          <p:spPr>
            <a:xfrm rot="5400000">
              <a:off x="4314792" y="3747472"/>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3C54054B-CD7B-D14E-B0AC-F9498483B2CA}"/>
                </a:ext>
              </a:extLst>
            </p:cNvPr>
            <p:cNvSpPr>
              <a:spLocks noChangeAspect="1"/>
            </p:cNvSpPr>
            <p:nvPr/>
          </p:nvSpPr>
          <p:spPr>
            <a:xfrm rot="5400000">
              <a:off x="4314791" y="4793025"/>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06D08EFD-287F-7343-98D0-C806CA1BEFB0}"/>
                </a:ext>
              </a:extLst>
            </p:cNvPr>
            <p:cNvSpPr>
              <a:spLocks noChangeAspect="1"/>
            </p:cNvSpPr>
            <p:nvPr/>
          </p:nvSpPr>
          <p:spPr>
            <a:xfrm rot="5400000">
              <a:off x="5497446" y="4786514"/>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4B4E2C7-CCC7-4E41-9B1E-6019E1270D91}"/>
                </a:ext>
              </a:extLst>
            </p:cNvPr>
            <p:cNvSpPr>
              <a:spLocks noChangeAspect="1"/>
            </p:cNvSpPr>
            <p:nvPr/>
          </p:nvSpPr>
          <p:spPr>
            <a:xfrm rot="5400000">
              <a:off x="5491951" y="3746579"/>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1ED21BEE-E3DB-9D46-85D6-55CD9C44A7E0}"/>
                </a:ext>
              </a:extLst>
            </p:cNvPr>
            <p:cNvSpPr>
              <a:spLocks noChangeAspect="1"/>
            </p:cNvSpPr>
            <p:nvPr/>
          </p:nvSpPr>
          <p:spPr>
            <a:xfrm rot="5400000">
              <a:off x="5484010" y="2695658"/>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1C1F6850-DCE0-5444-9052-BD4F9371109A}"/>
                </a:ext>
              </a:extLst>
            </p:cNvPr>
            <p:cNvSpPr>
              <a:spLocks noChangeAspect="1"/>
            </p:cNvSpPr>
            <p:nvPr/>
          </p:nvSpPr>
          <p:spPr>
            <a:xfrm rot="5400000">
              <a:off x="5484010" y="1657437"/>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5F7D840E-06B9-7749-80A7-6A0E97E56A42}"/>
                </a:ext>
              </a:extLst>
            </p:cNvPr>
            <p:cNvSpPr>
              <a:spLocks noChangeAspect="1"/>
            </p:cNvSpPr>
            <p:nvPr/>
          </p:nvSpPr>
          <p:spPr>
            <a:xfrm rot="5400000">
              <a:off x="6277679" y="117150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53041B-4662-384B-810B-96EEB6E3B753}"/>
                </a:ext>
              </a:extLst>
            </p:cNvPr>
            <p:cNvSpPr>
              <a:spLocks noChangeAspect="1"/>
            </p:cNvSpPr>
            <p:nvPr/>
          </p:nvSpPr>
          <p:spPr>
            <a:xfrm rot="5400000">
              <a:off x="6278993" y="35077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0983B9B3-59E1-1540-A708-CD84DAC104C8}"/>
                </a:ext>
              </a:extLst>
            </p:cNvPr>
            <p:cNvSpPr>
              <a:spLocks noChangeAspect="1"/>
            </p:cNvSpPr>
            <p:nvPr/>
          </p:nvSpPr>
          <p:spPr>
            <a:xfrm rot="5400000">
              <a:off x="6284029" y="58318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BD4E1F8A-A76E-C246-A12C-CE607D36C1EF}"/>
                </a:ext>
              </a:extLst>
            </p:cNvPr>
            <p:cNvSpPr>
              <a:spLocks noChangeAspect="1"/>
            </p:cNvSpPr>
            <p:nvPr/>
          </p:nvSpPr>
          <p:spPr>
            <a:xfrm rot="5400000">
              <a:off x="3951583" y="5844866"/>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24E013EC-61B2-BC41-9B03-EEF58DC7292F}"/>
                </a:ext>
              </a:extLst>
            </p:cNvPr>
            <p:cNvSpPr>
              <a:spLocks noChangeAspect="1"/>
            </p:cNvSpPr>
            <p:nvPr/>
          </p:nvSpPr>
          <p:spPr>
            <a:xfrm rot="5400000">
              <a:off x="1618594" y="5851216"/>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83C4C48-9807-614C-AC3A-2D19C4471DF7}"/>
                </a:ext>
              </a:extLst>
            </p:cNvPr>
            <p:cNvSpPr>
              <a:spLocks noChangeAspect="1"/>
            </p:cNvSpPr>
            <p:nvPr/>
          </p:nvSpPr>
          <p:spPr>
            <a:xfrm rot="5400000">
              <a:off x="1611820" y="35077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92652FEC-F6EB-2946-AF2C-05C9348FA035}"/>
                </a:ext>
              </a:extLst>
            </p:cNvPr>
            <p:cNvSpPr>
              <a:spLocks noChangeAspect="1"/>
            </p:cNvSpPr>
            <p:nvPr/>
          </p:nvSpPr>
          <p:spPr>
            <a:xfrm rot="5400000">
              <a:off x="3941847" y="350830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75ABC460-8A6C-244C-BDEC-9F5697952690}"/>
                </a:ext>
              </a:extLst>
            </p:cNvPr>
            <p:cNvSpPr>
              <a:spLocks noChangeAspect="1"/>
            </p:cNvSpPr>
            <p:nvPr/>
          </p:nvSpPr>
          <p:spPr>
            <a:xfrm rot="5400000">
              <a:off x="1605547" y="1179588"/>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44328DCF-2DB6-6247-83E0-500EF094A764}"/>
                </a:ext>
              </a:extLst>
            </p:cNvPr>
            <p:cNvSpPr>
              <a:spLocks noChangeAspect="1"/>
            </p:cNvSpPr>
            <p:nvPr/>
          </p:nvSpPr>
          <p:spPr>
            <a:xfrm rot="5400000">
              <a:off x="3935807" y="117785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id="{7B8B0850-0EC3-6E4D-B736-1515F1492E75}"/>
                </a:ext>
              </a:extLst>
            </p:cNvPr>
            <p:cNvCxnSpPr>
              <a:cxnSpLocks/>
              <a:stCxn id="62" idx="4"/>
              <a:endCxn id="200" idx="4"/>
            </p:cNvCxnSpPr>
            <p:nvPr/>
          </p:nvCxnSpPr>
          <p:spPr>
            <a:xfrm>
              <a:off x="1605547" y="1225308"/>
              <a:ext cx="1515119" cy="469830"/>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9233052-0D34-3347-A1FC-92A4DD4F7809}"/>
                </a:ext>
              </a:extLst>
            </p:cNvPr>
            <p:cNvCxnSpPr>
              <a:cxnSpLocks/>
              <a:stCxn id="63" idx="1"/>
              <a:endCxn id="200" idx="1"/>
            </p:cNvCxnSpPr>
            <p:nvPr/>
          </p:nvCxnSpPr>
          <p:spPr>
            <a:xfrm flipH="1">
              <a:off x="3198715" y="1191250"/>
              <a:ext cx="815141" cy="471559"/>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802661B-2A48-3240-8C27-D44F48FF7566}"/>
                </a:ext>
              </a:extLst>
            </p:cNvPr>
            <p:cNvCxnSpPr>
              <a:cxnSpLocks/>
              <a:stCxn id="60" idx="5"/>
              <a:endCxn id="200" idx="5"/>
            </p:cNvCxnSpPr>
            <p:nvPr/>
          </p:nvCxnSpPr>
          <p:spPr>
            <a:xfrm flipV="1">
              <a:off x="1625211" y="1727467"/>
              <a:ext cx="1508846" cy="1858302"/>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37F2B5E-462B-6C47-81EE-AC79E7BC0BF5}"/>
                </a:ext>
              </a:extLst>
            </p:cNvPr>
            <p:cNvCxnSpPr>
              <a:cxnSpLocks/>
              <a:stCxn id="61" idx="3"/>
              <a:endCxn id="200" idx="7"/>
            </p:cNvCxnSpPr>
            <p:nvPr/>
          </p:nvCxnSpPr>
          <p:spPr>
            <a:xfrm flipH="1" flipV="1">
              <a:off x="3198715" y="1727467"/>
              <a:ext cx="756523" cy="1794233"/>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B3F130-69E2-EE45-B6BD-4F5B99FBFF3C}"/>
                </a:ext>
              </a:extLst>
            </p:cNvPr>
            <p:cNvCxnSpPr>
              <a:cxnSpLocks/>
            </p:cNvCxnSpPr>
            <p:nvPr/>
          </p:nvCxnSpPr>
          <p:spPr>
            <a:xfrm rot="5400000" flipV="1">
              <a:off x="2637549" y="1114469"/>
              <a:ext cx="1054673" cy="338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A614E49-2C68-AA4C-B9DB-4E068793ACB4}"/>
                </a:ext>
              </a:extLst>
            </p:cNvPr>
            <p:cNvCxnSpPr>
              <a:cxnSpLocks/>
            </p:cNvCxnSpPr>
            <p:nvPr/>
          </p:nvCxnSpPr>
          <p:spPr>
            <a:xfrm rot="5400000" flipV="1">
              <a:off x="3820840" y="1124978"/>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7BD06E7-C3D6-9049-A1E1-0232DC360811}"/>
                </a:ext>
              </a:extLst>
            </p:cNvPr>
            <p:cNvCxnSpPr>
              <a:cxnSpLocks/>
            </p:cNvCxnSpPr>
            <p:nvPr/>
          </p:nvCxnSpPr>
          <p:spPr>
            <a:xfrm rot="5400000" flipV="1">
              <a:off x="5003292" y="1153294"/>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635594-2E08-E848-A354-BDD58D350052}"/>
                </a:ext>
              </a:extLst>
            </p:cNvPr>
            <p:cNvCxnSpPr>
              <a:cxnSpLocks/>
            </p:cNvCxnSpPr>
            <p:nvPr/>
          </p:nvCxnSpPr>
          <p:spPr>
            <a:xfrm flipV="1">
              <a:off x="5537671" y="1692140"/>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BE0FEAA-42A0-1A4F-9591-5840B84E370F}"/>
                </a:ext>
              </a:extLst>
            </p:cNvPr>
            <p:cNvCxnSpPr>
              <a:cxnSpLocks/>
            </p:cNvCxnSpPr>
            <p:nvPr/>
          </p:nvCxnSpPr>
          <p:spPr>
            <a:xfrm flipV="1">
              <a:off x="5539565" y="2741378"/>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7DF7A8-C654-0B49-A3B7-DD1DF1834594}"/>
                </a:ext>
              </a:extLst>
            </p:cNvPr>
            <p:cNvCxnSpPr>
              <a:cxnSpLocks/>
            </p:cNvCxnSpPr>
            <p:nvPr/>
          </p:nvCxnSpPr>
          <p:spPr>
            <a:xfrm flipV="1">
              <a:off x="5583391" y="3787599"/>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6BB7563-06EF-C841-8799-4BA8407A123D}"/>
                </a:ext>
              </a:extLst>
            </p:cNvPr>
            <p:cNvCxnSpPr>
              <a:cxnSpLocks/>
            </p:cNvCxnSpPr>
            <p:nvPr/>
          </p:nvCxnSpPr>
          <p:spPr>
            <a:xfrm flipV="1">
              <a:off x="5575450" y="4833839"/>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CF6017C-AB6F-7E4C-B249-892FC0518879}"/>
                </a:ext>
              </a:extLst>
            </p:cNvPr>
            <p:cNvCxnSpPr>
              <a:cxnSpLocks/>
            </p:cNvCxnSpPr>
            <p:nvPr/>
          </p:nvCxnSpPr>
          <p:spPr>
            <a:xfrm rot="5400000" flipV="1">
              <a:off x="3836702" y="5323401"/>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65ACDC7-CC6C-4D4C-97ED-4DB7918C8BCE}"/>
                </a:ext>
              </a:extLst>
            </p:cNvPr>
            <p:cNvCxnSpPr>
              <a:cxnSpLocks/>
            </p:cNvCxnSpPr>
            <p:nvPr/>
          </p:nvCxnSpPr>
          <p:spPr>
            <a:xfrm rot="5400000" flipV="1">
              <a:off x="5019154" y="5351717"/>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E75482-71E7-3442-ADEE-321BD30F0B9C}"/>
                </a:ext>
              </a:extLst>
            </p:cNvPr>
            <p:cNvCxnSpPr>
              <a:cxnSpLocks/>
            </p:cNvCxnSpPr>
            <p:nvPr/>
          </p:nvCxnSpPr>
          <p:spPr>
            <a:xfrm rot="5400000" flipV="1">
              <a:off x="2637549" y="5418166"/>
              <a:ext cx="1054673" cy="338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230" name="TextBox 229">
            <a:extLst>
              <a:ext uri="{FF2B5EF4-FFF2-40B4-BE49-F238E27FC236}">
                <a16:creationId xmlns:a16="http://schemas.microsoft.com/office/drawing/2014/main" id="{DEFDAA4A-A654-9847-B561-2C935B04F619}"/>
              </a:ext>
            </a:extLst>
          </p:cNvPr>
          <p:cNvSpPr txBox="1"/>
          <p:nvPr/>
        </p:nvSpPr>
        <p:spPr>
          <a:xfrm flipH="1">
            <a:off x="9499615" y="3931248"/>
            <a:ext cx="2243469" cy="429336"/>
          </a:xfrm>
          <a:prstGeom prst="rect">
            <a:avLst/>
          </a:prstGeom>
        </p:spPr>
        <p:txBody>
          <a:bodyPr vert="horz" wrap="none" lIns="91440" tIns="45720" rIns="91440" bIns="45720" rtlCol="0">
            <a:noAutofit/>
          </a:bodyPr>
          <a:lstStyle/>
          <a:p>
            <a:pPr algn="l"/>
            <a:r>
              <a:rPr lang="en-US" dirty="0"/>
              <a:t>Constraint-based</a:t>
            </a:r>
          </a:p>
        </p:txBody>
      </p:sp>
      <p:pic>
        <p:nvPicPr>
          <p:cNvPr id="232" name="Picture 231">
            <a:extLst>
              <a:ext uri="{FF2B5EF4-FFF2-40B4-BE49-F238E27FC236}">
                <a16:creationId xmlns:a16="http://schemas.microsoft.com/office/drawing/2014/main" id="{1818D9B4-5745-6752-4474-2670010CA4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630" y="4491583"/>
            <a:ext cx="2313564" cy="2057400"/>
          </a:xfrm>
          <a:prstGeom prst="rect">
            <a:avLst/>
          </a:prstGeom>
        </p:spPr>
      </p:pic>
      <p:cxnSp>
        <p:nvCxnSpPr>
          <p:cNvPr id="240" name="Straight Arrow Connector 239">
            <a:extLst>
              <a:ext uri="{FF2B5EF4-FFF2-40B4-BE49-F238E27FC236}">
                <a16:creationId xmlns:a16="http://schemas.microsoft.com/office/drawing/2014/main" id="{D91B2CB1-63B3-C6FD-0767-99B9F765E53A}"/>
              </a:ext>
            </a:extLst>
          </p:cNvPr>
          <p:cNvCxnSpPr>
            <a:cxnSpLocks/>
          </p:cNvCxnSpPr>
          <p:nvPr/>
        </p:nvCxnSpPr>
        <p:spPr bwMode="auto">
          <a:xfrm flipV="1">
            <a:off x="5596210" y="3879838"/>
            <a:ext cx="3186801" cy="1594666"/>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203807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ontent Placeholder 230">
            <a:extLst>
              <a:ext uri="{FF2B5EF4-FFF2-40B4-BE49-F238E27FC236}">
                <a16:creationId xmlns:a16="http://schemas.microsoft.com/office/drawing/2014/main" id="{9A29C51E-D02C-BBB1-FC8F-485206343508}"/>
              </a:ext>
            </a:extLst>
          </p:cNvPr>
          <p:cNvSpPr>
            <a:spLocks noGrp="1"/>
          </p:cNvSpPr>
          <p:nvPr>
            <p:ph sz="quarter" idx="11"/>
          </p:nvPr>
        </p:nvSpPr>
        <p:spPr>
          <a:xfrm>
            <a:off x="647700" y="1409700"/>
            <a:ext cx="6215274" cy="4610100"/>
          </a:xfrm>
        </p:spPr>
        <p:txBody>
          <a:bodyPr/>
          <a:lstStyle/>
          <a:p>
            <a:pPr marL="342900" indent="-342900">
              <a:buFont typeface="Arial" panose="020B0604020202020204" pitchFamily="34" charset="0"/>
              <a:buChar char="•"/>
            </a:pPr>
            <a:r>
              <a:rPr lang="en-US" dirty="0"/>
              <a:t>Implicit, constraint-based overset-based approach (DG/CVFEM-based, started)</a:t>
            </a:r>
          </a:p>
          <a:p>
            <a:pPr marL="342900" indent="-342900">
              <a:buFont typeface="Arial" panose="020B0604020202020204" pitchFamily="34" charset="0"/>
              <a:buChar char="•"/>
            </a:pPr>
            <a:r>
              <a:rPr lang="en-US" b="1" dirty="0"/>
              <a:t>Does not require presumed movement</a:t>
            </a:r>
          </a:p>
          <a:p>
            <a:pPr marL="342900" indent="-342900">
              <a:buFont typeface="Arial" panose="020B0604020202020204" pitchFamily="34" charset="0"/>
              <a:buChar char="•"/>
            </a:pPr>
            <a:r>
              <a:rPr lang="en-US" dirty="0"/>
              <a:t>Similar to </a:t>
            </a:r>
            <a:r>
              <a:rPr lang="en-US" dirty="0" err="1"/>
              <a:t>Nalu</a:t>
            </a:r>
            <a:r>
              <a:rPr lang="en-US" dirty="0"/>
              <a:t>-Wind’s Sharma et al, J. </a:t>
            </a:r>
            <a:r>
              <a:rPr lang="en-US" dirty="0" err="1"/>
              <a:t>Comput</a:t>
            </a:r>
            <a:r>
              <a:rPr lang="en-US" dirty="0"/>
              <a:t>. Phys. (2021), however, STK-based search</a:t>
            </a:r>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B4282365-DD69-984E-89C3-7CBDC402C809}"/>
              </a:ext>
            </a:extLst>
          </p:cNvPr>
          <p:cNvSpPr>
            <a:spLocks noGrp="1"/>
          </p:cNvSpPr>
          <p:nvPr>
            <p:ph type="title"/>
          </p:nvPr>
        </p:nvSpPr>
        <p:spPr/>
        <p:txBody>
          <a:bodyPr/>
          <a:lstStyle/>
          <a:p>
            <a:r>
              <a:rPr lang="en-US" dirty="0"/>
              <a:t>Overset: Freedom for Generalized Motion</a:t>
            </a:r>
          </a:p>
        </p:txBody>
      </p:sp>
      <p:sp>
        <p:nvSpPr>
          <p:cNvPr id="3" name="Slide Number Placeholder 2">
            <a:extLst>
              <a:ext uri="{FF2B5EF4-FFF2-40B4-BE49-F238E27FC236}">
                <a16:creationId xmlns:a16="http://schemas.microsoft.com/office/drawing/2014/main" id="{C09E8B7D-E937-1B45-BDC4-46775842FFF6}"/>
              </a:ext>
            </a:extLst>
          </p:cNvPr>
          <p:cNvSpPr>
            <a:spLocks noGrp="1"/>
          </p:cNvSpPr>
          <p:nvPr>
            <p:ph type="sldNum" sz="quarter" idx="10"/>
          </p:nvPr>
        </p:nvSpPr>
        <p:spPr/>
        <p:txBody>
          <a:bodyPr/>
          <a:lstStyle/>
          <a:p>
            <a:fld id="{4FAB73BC-B049-4115-A692-8D63A059BFB8}" type="slidenum">
              <a:rPr lang="en-US" smtClean="0"/>
              <a:pPr/>
              <a:t>5</a:t>
            </a:fld>
            <a:endParaRPr lang="en-US" dirty="0"/>
          </a:p>
        </p:txBody>
      </p:sp>
      <p:pic>
        <p:nvPicPr>
          <p:cNvPr id="7" name="Picture 6" descr="NaluUnitDeclareIntersectedOnly.png">
            <a:extLst>
              <a:ext uri="{FF2B5EF4-FFF2-40B4-BE49-F238E27FC236}">
                <a16:creationId xmlns:a16="http://schemas.microsoft.com/office/drawing/2014/main" id="{B8CCFAF0-B477-2342-9062-4C10815B233C}"/>
              </a:ext>
            </a:extLst>
          </p:cNvPr>
          <p:cNvPicPr>
            <a:picLocks noChangeAspect="1"/>
          </p:cNvPicPr>
          <p:nvPr/>
        </p:nvPicPr>
        <p:blipFill rotWithShape="1">
          <a:blip r:embed="rId2">
            <a:extLst>
              <a:ext uri="{28A0092B-C50C-407E-A947-70E740481C1C}">
                <a14:useLocalDpi xmlns:a14="http://schemas.microsoft.com/office/drawing/2010/main" val="0"/>
              </a:ext>
            </a:extLst>
          </a:blip>
          <a:srcRect l="2520" t="6175" r="3067" b="5415"/>
          <a:stretch/>
        </p:blipFill>
        <p:spPr>
          <a:xfrm>
            <a:off x="617952" y="3233745"/>
            <a:ext cx="6638548" cy="3362998"/>
          </a:xfrm>
          <a:prstGeom prst="rect">
            <a:avLst/>
          </a:prstGeom>
        </p:spPr>
      </p:pic>
      <p:grpSp>
        <p:nvGrpSpPr>
          <p:cNvPr id="8" name="Group 7">
            <a:extLst>
              <a:ext uri="{FF2B5EF4-FFF2-40B4-BE49-F238E27FC236}">
                <a16:creationId xmlns:a16="http://schemas.microsoft.com/office/drawing/2014/main" id="{C9748454-7DB4-2F4F-98B9-C229BE8B0E10}"/>
              </a:ext>
            </a:extLst>
          </p:cNvPr>
          <p:cNvGrpSpPr/>
          <p:nvPr/>
        </p:nvGrpSpPr>
        <p:grpSpPr>
          <a:xfrm>
            <a:off x="6832562" y="1956168"/>
            <a:ext cx="1942421" cy="1923670"/>
            <a:chOff x="7201579" y="1186520"/>
            <a:chExt cx="1942421" cy="1923670"/>
          </a:xfrm>
        </p:grpSpPr>
        <p:pic>
          <p:nvPicPr>
            <p:cNvPr id="9" name="Picture 8" descr="NaluUnitDeclareOversetOnly.png">
              <a:extLst>
                <a:ext uri="{FF2B5EF4-FFF2-40B4-BE49-F238E27FC236}">
                  <a16:creationId xmlns:a16="http://schemas.microsoft.com/office/drawing/2014/main" id="{99AA9E59-49CA-6543-8FF1-2FCE447C4205}"/>
                </a:ext>
              </a:extLst>
            </p:cNvPr>
            <p:cNvPicPr>
              <a:picLocks noChangeAspect="1"/>
            </p:cNvPicPr>
            <p:nvPr/>
          </p:nvPicPr>
          <p:blipFill rotWithShape="1">
            <a:blip r:embed="rId3">
              <a:extLst>
                <a:ext uri="{28A0092B-C50C-407E-A947-70E740481C1C}">
                  <a14:useLocalDpi xmlns:a14="http://schemas.microsoft.com/office/drawing/2010/main" val="0"/>
                </a:ext>
              </a:extLst>
            </a:blip>
            <a:srcRect l="21014" t="7096" r="41709" b="24663"/>
            <a:stretch/>
          </p:blipFill>
          <p:spPr>
            <a:xfrm>
              <a:off x="7201579" y="1186520"/>
              <a:ext cx="1942421" cy="1923670"/>
            </a:xfrm>
            <a:prstGeom prst="rect">
              <a:avLst/>
            </a:prstGeom>
          </p:spPr>
        </p:pic>
        <p:sp>
          <p:nvSpPr>
            <p:cNvPr id="10" name="TextBox 9">
              <a:extLst>
                <a:ext uri="{FF2B5EF4-FFF2-40B4-BE49-F238E27FC236}">
                  <a16:creationId xmlns:a16="http://schemas.microsoft.com/office/drawing/2014/main" id="{C8A8ADA6-E4A8-0A41-A572-320CC64B6E30}"/>
                </a:ext>
              </a:extLst>
            </p:cNvPr>
            <p:cNvSpPr txBox="1"/>
            <p:nvPr/>
          </p:nvSpPr>
          <p:spPr>
            <a:xfrm>
              <a:off x="7626468" y="2670154"/>
              <a:ext cx="1223975" cy="369332"/>
            </a:xfrm>
            <a:prstGeom prst="rect">
              <a:avLst/>
            </a:prstGeom>
            <a:noFill/>
          </p:spPr>
          <p:txBody>
            <a:bodyPr wrap="none" rtlCol="0">
              <a:spAutoFit/>
            </a:bodyPr>
            <a:lstStyle/>
            <a:p>
              <a:r>
                <a:rPr lang="en-US" dirty="0"/>
                <a:t>BLOCK_2</a:t>
              </a:r>
            </a:p>
          </p:txBody>
        </p:sp>
      </p:grpSp>
      <p:cxnSp>
        <p:nvCxnSpPr>
          <p:cNvPr id="12" name="Straight Arrow Connector 11">
            <a:extLst>
              <a:ext uri="{FF2B5EF4-FFF2-40B4-BE49-F238E27FC236}">
                <a16:creationId xmlns:a16="http://schemas.microsoft.com/office/drawing/2014/main" id="{D8C7BBBA-4C3B-C54F-B1F3-B9769C4A761D}"/>
              </a:ext>
            </a:extLst>
          </p:cNvPr>
          <p:cNvCxnSpPr>
            <a:cxnSpLocks/>
          </p:cNvCxnSpPr>
          <p:nvPr/>
        </p:nvCxnSpPr>
        <p:spPr bwMode="auto">
          <a:xfrm flipH="1">
            <a:off x="2692226" y="2918003"/>
            <a:ext cx="4931198" cy="1436928"/>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sp>
        <p:nvSpPr>
          <p:cNvPr id="13" name="TextBox 12">
            <a:extLst>
              <a:ext uri="{FF2B5EF4-FFF2-40B4-BE49-F238E27FC236}">
                <a16:creationId xmlns:a16="http://schemas.microsoft.com/office/drawing/2014/main" id="{D7091749-E530-404A-BD21-FCF10B574D47}"/>
              </a:ext>
            </a:extLst>
          </p:cNvPr>
          <p:cNvSpPr txBox="1"/>
          <p:nvPr/>
        </p:nvSpPr>
        <p:spPr>
          <a:xfrm>
            <a:off x="843966" y="5353993"/>
            <a:ext cx="1223975" cy="369332"/>
          </a:xfrm>
          <a:prstGeom prst="rect">
            <a:avLst/>
          </a:prstGeom>
          <a:noFill/>
        </p:spPr>
        <p:txBody>
          <a:bodyPr wrap="none" rtlCol="0">
            <a:spAutoFit/>
          </a:bodyPr>
          <a:lstStyle/>
          <a:p>
            <a:r>
              <a:rPr lang="en-US" dirty="0">
                <a:solidFill>
                  <a:schemeClr val="bg1"/>
                </a:solidFill>
              </a:rPr>
              <a:t>BLOCK_1</a:t>
            </a:r>
          </a:p>
        </p:txBody>
      </p:sp>
      <p:sp>
        <p:nvSpPr>
          <p:cNvPr id="14" name="TextBox 13">
            <a:extLst>
              <a:ext uri="{FF2B5EF4-FFF2-40B4-BE49-F238E27FC236}">
                <a16:creationId xmlns:a16="http://schemas.microsoft.com/office/drawing/2014/main" id="{649DCC50-70A7-0745-BAF1-5DA2F1CC11DE}"/>
              </a:ext>
            </a:extLst>
          </p:cNvPr>
          <p:cNvSpPr txBox="1"/>
          <p:nvPr/>
        </p:nvSpPr>
        <p:spPr>
          <a:xfrm>
            <a:off x="3804223" y="3862404"/>
            <a:ext cx="3418010" cy="646331"/>
          </a:xfrm>
          <a:prstGeom prst="rect">
            <a:avLst/>
          </a:prstGeom>
          <a:noFill/>
        </p:spPr>
        <p:txBody>
          <a:bodyPr wrap="none" rtlCol="0">
            <a:spAutoFit/>
          </a:bodyPr>
          <a:lstStyle/>
          <a:p>
            <a:r>
              <a:rPr lang="en-US" dirty="0">
                <a:solidFill>
                  <a:schemeClr val="bg1"/>
                </a:solidFill>
              </a:rPr>
              <a:t>BLOCK_3 (newly </a:t>
            </a:r>
            <a:r>
              <a:rPr lang="en-US" b="1" i="1" dirty="0">
                <a:solidFill>
                  <a:schemeClr val="bg1"/>
                </a:solidFill>
              </a:rPr>
              <a:t>declared</a:t>
            </a:r>
            <a:r>
              <a:rPr lang="en-US" dirty="0">
                <a:solidFill>
                  <a:schemeClr val="bg1"/>
                </a:solidFill>
              </a:rPr>
              <a:t> and</a:t>
            </a:r>
          </a:p>
          <a:p>
            <a:r>
              <a:rPr lang="en-US" dirty="0">
                <a:solidFill>
                  <a:schemeClr val="bg1"/>
                </a:solidFill>
              </a:rPr>
              <a:t> </a:t>
            </a:r>
            <a:r>
              <a:rPr lang="en-US" b="1" i="1" dirty="0">
                <a:solidFill>
                  <a:schemeClr val="bg1"/>
                </a:solidFill>
              </a:rPr>
              <a:t>changed</a:t>
            </a:r>
            <a:r>
              <a:rPr lang="en-US" dirty="0">
                <a:solidFill>
                  <a:schemeClr val="bg1"/>
                </a:solidFill>
              </a:rPr>
              <a:t> part)</a:t>
            </a:r>
          </a:p>
        </p:txBody>
      </p:sp>
      <p:sp>
        <p:nvSpPr>
          <p:cNvPr id="15" name="TextBox 14">
            <a:extLst>
              <a:ext uri="{FF2B5EF4-FFF2-40B4-BE49-F238E27FC236}">
                <a16:creationId xmlns:a16="http://schemas.microsoft.com/office/drawing/2014/main" id="{45D24F6E-9595-3C43-AF38-46792FA62CBE}"/>
              </a:ext>
            </a:extLst>
          </p:cNvPr>
          <p:cNvSpPr txBox="1"/>
          <p:nvPr/>
        </p:nvSpPr>
        <p:spPr>
          <a:xfrm>
            <a:off x="1676698" y="5840548"/>
            <a:ext cx="5499100" cy="369332"/>
          </a:xfrm>
          <a:prstGeom prst="rect">
            <a:avLst/>
          </a:prstGeom>
          <a:noFill/>
        </p:spPr>
        <p:txBody>
          <a:bodyPr wrap="square" rtlCol="0">
            <a:spAutoFit/>
          </a:bodyPr>
          <a:lstStyle/>
          <a:p>
            <a:pPr algn="l"/>
            <a:r>
              <a:rPr lang="en-US" dirty="0">
                <a:solidFill>
                  <a:schemeClr val="bg1"/>
                </a:solidFill>
              </a:rPr>
              <a:t>Surface_101 (newly </a:t>
            </a:r>
            <a:r>
              <a:rPr lang="en-US" b="1" i="1" dirty="0">
                <a:solidFill>
                  <a:schemeClr val="bg1"/>
                </a:solidFill>
              </a:rPr>
              <a:t>declared</a:t>
            </a:r>
            <a:r>
              <a:rPr lang="en-US" dirty="0">
                <a:solidFill>
                  <a:schemeClr val="bg1"/>
                </a:solidFill>
              </a:rPr>
              <a:t> and </a:t>
            </a:r>
            <a:r>
              <a:rPr lang="en-US" b="1" i="1" dirty="0">
                <a:solidFill>
                  <a:schemeClr val="bg1"/>
                </a:solidFill>
              </a:rPr>
              <a:t>changed</a:t>
            </a:r>
            <a:r>
              <a:rPr lang="en-US" dirty="0">
                <a:solidFill>
                  <a:schemeClr val="bg1"/>
                </a:solidFill>
              </a:rPr>
              <a:t> part)</a:t>
            </a:r>
          </a:p>
        </p:txBody>
      </p:sp>
      <p:cxnSp>
        <p:nvCxnSpPr>
          <p:cNvPr id="16" name="Straight Arrow Connector 15">
            <a:extLst>
              <a:ext uri="{FF2B5EF4-FFF2-40B4-BE49-F238E27FC236}">
                <a16:creationId xmlns:a16="http://schemas.microsoft.com/office/drawing/2014/main" id="{E4B8B4FA-3200-474A-A704-20CBD6BD3E52}"/>
              </a:ext>
            </a:extLst>
          </p:cNvPr>
          <p:cNvCxnSpPr/>
          <p:nvPr/>
        </p:nvCxnSpPr>
        <p:spPr bwMode="auto">
          <a:xfrm flipH="1" flipV="1">
            <a:off x="2603798" y="5098298"/>
            <a:ext cx="419100" cy="736598"/>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sp>
        <p:nvSpPr>
          <p:cNvPr id="17" name="TextBox 16">
            <a:extLst>
              <a:ext uri="{FF2B5EF4-FFF2-40B4-BE49-F238E27FC236}">
                <a16:creationId xmlns:a16="http://schemas.microsoft.com/office/drawing/2014/main" id="{608197FA-780E-CA44-861C-A819E1917451}"/>
              </a:ext>
            </a:extLst>
          </p:cNvPr>
          <p:cNvSpPr txBox="1"/>
          <p:nvPr/>
        </p:nvSpPr>
        <p:spPr>
          <a:xfrm>
            <a:off x="3975433" y="5408748"/>
            <a:ext cx="2160605" cy="369332"/>
          </a:xfrm>
          <a:prstGeom prst="rect">
            <a:avLst/>
          </a:prstGeom>
          <a:noFill/>
        </p:spPr>
        <p:txBody>
          <a:bodyPr wrap="none" rtlCol="0">
            <a:spAutoFit/>
          </a:bodyPr>
          <a:lstStyle/>
          <a:p>
            <a:r>
              <a:rPr lang="en-US" dirty="0">
                <a:solidFill>
                  <a:schemeClr val="bg1"/>
                </a:solidFill>
              </a:rPr>
              <a:t>Surface_1 (read in)</a:t>
            </a:r>
          </a:p>
        </p:txBody>
      </p:sp>
      <p:cxnSp>
        <p:nvCxnSpPr>
          <p:cNvPr id="18" name="Straight Arrow Connector 17">
            <a:extLst>
              <a:ext uri="{FF2B5EF4-FFF2-40B4-BE49-F238E27FC236}">
                <a16:creationId xmlns:a16="http://schemas.microsoft.com/office/drawing/2014/main" id="{78EF53E4-420B-384C-B5B5-73F208E144D5}"/>
              </a:ext>
            </a:extLst>
          </p:cNvPr>
          <p:cNvCxnSpPr/>
          <p:nvPr/>
        </p:nvCxnSpPr>
        <p:spPr bwMode="auto">
          <a:xfrm flipH="1" flipV="1">
            <a:off x="3200698" y="5225296"/>
            <a:ext cx="660400" cy="406400"/>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cxnSp>
        <p:nvCxnSpPr>
          <p:cNvPr id="19" name="Straight Connector 18">
            <a:extLst>
              <a:ext uri="{FF2B5EF4-FFF2-40B4-BE49-F238E27FC236}">
                <a16:creationId xmlns:a16="http://schemas.microsoft.com/office/drawing/2014/main" id="{76716261-E99F-FD41-BF60-BF97B97EC14C}"/>
              </a:ext>
            </a:extLst>
          </p:cNvPr>
          <p:cNvCxnSpPr/>
          <p:nvPr/>
        </p:nvCxnSpPr>
        <p:spPr bwMode="auto">
          <a:xfrm>
            <a:off x="2077511" y="3681412"/>
            <a:ext cx="1420265" cy="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0" name="Straight Connector 19">
            <a:extLst>
              <a:ext uri="{FF2B5EF4-FFF2-40B4-BE49-F238E27FC236}">
                <a16:creationId xmlns:a16="http://schemas.microsoft.com/office/drawing/2014/main" id="{7C93934B-00A0-9649-833F-B2E5CE416863}"/>
              </a:ext>
            </a:extLst>
          </p:cNvPr>
          <p:cNvCxnSpPr/>
          <p:nvPr/>
        </p:nvCxnSpPr>
        <p:spPr bwMode="auto">
          <a:xfrm>
            <a:off x="2062821" y="5053755"/>
            <a:ext cx="1420265" cy="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1" name="Straight Connector 20">
            <a:extLst>
              <a:ext uri="{FF2B5EF4-FFF2-40B4-BE49-F238E27FC236}">
                <a16:creationId xmlns:a16="http://schemas.microsoft.com/office/drawing/2014/main" id="{F166E3EC-08E3-C445-900A-25D850276266}"/>
              </a:ext>
            </a:extLst>
          </p:cNvPr>
          <p:cNvCxnSpPr/>
          <p:nvPr/>
        </p:nvCxnSpPr>
        <p:spPr bwMode="auto">
          <a:xfrm flipH="1">
            <a:off x="2077511" y="3700120"/>
            <a:ext cx="0" cy="137160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2" name="Straight Connector 21">
            <a:extLst>
              <a:ext uri="{FF2B5EF4-FFF2-40B4-BE49-F238E27FC236}">
                <a16:creationId xmlns:a16="http://schemas.microsoft.com/office/drawing/2014/main" id="{3F8208BF-7769-F146-845B-0FC967DE527B}"/>
              </a:ext>
            </a:extLst>
          </p:cNvPr>
          <p:cNvCxnSpPr/>
          <p:nvPr/>
        </p:nvCxnSpPr>
        <p:spPr bwMode="auto">
          <a:xfrm flipH="1">
            <a:off x="3483086" y="3685406"/>
            <a:ext cx="0" cy="137160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pic>
        <p:nvPicPr>
          <p:cNvPr id="23" name="Picture 22" descr="naluOverset3dHybrid_uMag.0095.png">
            <a:extLst>
              <a:ext uri="{FF2B5EF4-FFF2-40B4-BE49-F238E27FC236}">
                <a16:creationId xmlns:a16="http://schemas.microsoft.com/office/drawing/2014/main" id="{F99FE58F-FD68-6343-A57D-2EB9F0904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381" y="4491583"/>
            <a:ext cx="2523904" cy="2057400"/>
          </a:xfrm>
          <a:prstGeom prst="rect">
            <a:avLst/>
          </a:prstGeom>
        </p:spPr>
      </p:pic>
      <p:sp>
        <p:nvSpPr>
          <p:cNvPr id="24" name="TextBox 23">
            <a:extLst>
              <a:ext uri="{FF2B5EF4-FFF2-40B4-BE49-F238E27FC236}">
                <a16:creationId xmlns:a16="http://schemas.microsoft.com/office/drawing/2014/main" id="{84EFE1B0-6FD3-6941-939A-90B06A3DD610}"/>
              </a:ext>
            </a:extLst>
          </p:cNvPr>
          <p:cNvSpPr txBox="1"/>
          <p:nvPr/>
        </p:nvSpPr>
        <p:spPr>
          <a:xfrm>
            <a:off x="7758486" y="6599651"/>
            <a:ext cx="0" cy="0"/>
          </a:xfrm>
          <a:prstGeom prst="rect">
            <a:avLst/>
          </a:prstGeom>
        </p:spPr>
        <p:txBody>
          <a:bodyPr vert="horz" wrap="none" lIns="91440" tIns="45720" rIns="91440" bIns="45720" rtlCol="0">
            <a:noAutofit/>
          </a:bodyPr>
          <a:lstStyle/>
          <a:p>
            <a:pPr algn="l"/>
            <a:r>
              <a:rPr lang="en-US" dirty="0"/>
              <a:t>Fluids Hex/Tet</a:t>
            </a:r>
          </a:p>
        </p:txBody>
      </p:sp>
      <p:sp>
        <p:nvSpPr>
          <p:cNvPr id="26" name="TextBox 25">
            <a:extLst>
              <a:ext uri="{FF2B5EF4-FFF2-40B4-BE49-F238E27FC236}">
                <a16:creationId xmlns:a16="http://schemas.microsoft.com/office/drawing/2014/main" id="{E912DFAC-5349-4D45-93AE-A865638543E7}"/>
              </a:ext>
            </a:extLst>
          </p:cNvPr>
          <p:cNvSpPr txBox="1"/>
          <p:nvPr/>
        </p:nvSpPr>
        <p:spPr>
          <a:xfrm>
            <a:off x="10505710" y="6568655"/>
            <a:ext cx="0" cy="0"/>
          </a:xfrm>
          <a:prstGeom prst="rect">
            <a:avLst/>
          </a:prstGeom>
        </p:spPr>
        <p:txBody>
          <a:bodyPr vert="horz" wrap="none" lIns="91440" tIns="45720" rIns="91440" bIns="45720" rtlCol="0">
            <a:noAutofit/>
          </a:bodyPr>
          <a:lstStyle/>
          <a:p>
            <a:pPr algn="l"/>
            <a:r>
              <a:rPr lang="en-US" dirty="0"/>
              <a:t>MMS</a:t>
            </a:r>
          </a:p>
        </p:txBody>
      </p:sp>
      <p:grpSp>
        <p:nvGrpSpPr>
          <p:cNvPr id="27" name="Group 26">
            <a:extLst>
              <a:ext uri="{FF2B5EF4-FFF2-40B4-BE49-F238E27FC236}">
                <a16:creationId xmlns:a16="http://schemas.microsoft.com/office/drawing/2014/main" id="{B9F94E30-EF68-D042-A6CD-BD35246DCBF9}"/>
              </a:ext>
            </a:extLst>
          </p:cNvPr>
          <p:cNvGrpSpPr/>
          <p:nvPr/>
        </p:nvGrpSpPr>
        <p:grpSpPr>
          <a:xfrm>
            <a:off x="9011374" y="1261019"/>
            <a:ext cx="2951939" cy="2518193"/>
            <a:chOff x="1605547" y="588823"/>
            <a:chExt cx="5167076" cy="5358370"/>
          </a:xfrm>
        </p:grpSpPr>
        <p:grpSp>
          <p:nvGrpSpPr>
            <p:cNvPr id="28" name="Group 27">
              <a:extLst>
                <a:ext uri="{FF2B5EF4-FFF2-40B4-BE49-F238E27FC236}">
                  <a16:creationId xmlns:a16="http://schemas.microsoft.com/office/drawing/2014/main" id="{3BD40C50-1418-EC40-B7F3-62D15B1AA3E7}"/>
                </a:ext>
              </a:extLst>
            </p:cNvPr>
            <p:cNvGrpSpPr/>
            <p:nvPr/>
          </p:nvGrpSpPr>
          <p:grpSpPr>
            <a:xfrm>
              <a:off x="1618593" y="1191829"/>
              <a:ext cx="2382520" cy="52070"/>
              <a:chOff x="1618593" y="1191829"/>
              <a:chExt cx="2382520" cy="52070"/>
            </a:xfrm>
          </p:grpSpPr>
          <p:sp>
            <p:nvSpPr>
              <p:cNvPr id="227" name="Oval 226">
                <a:extLst>
                  <a:ext uri="{FF2B5EF4-FFF2-40B4-BE49-F238E27FC236}">
                    <a16:creationId xmlns:a16="http://schemas.microsoft.com/office/drawing/2014/main" id="{5A99D9C9-0501-F44C-B142-0F1C3E060DFC}"/>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77D0B1B8-9B80-6746-8624-6791BA0B21EA}"/>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15D9EEF8-4595-A343-8261-81A8111EE8F3}"/>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19328F51-DBB0-CA4A-9BD9-A7B0FB6B1C1B}"/>
                </a:ext>
              </a:extLst>
            </p:cNvPr>
            <p:cNvGrpSpPr/>
            <p:nvPr/>
          </p:nvGrpSpPr>
          <p:grpSpPr>
            <a:xfrm rot="5400000">
              <a:off x="453368" y="2363404"/>
              <a:ext cx="2382520" cy="52070"/>
              <a:chOff x="1618593" y="1191829"/>
              <a:chExt cx="2382520" cy="52070"/>
            </a:xfrm>
          </p:grpSpPr>
          <p:sp>
            <p:nvSpPr>
              <p:cNvPr id="224" name="Oval 223">
                <a:extLst>
                  <a:ext uri="{FF2B5EF4-FFF2-40B4-BE49-F238E27FC236}">
                    <a16:creationId xmlns:a16="http://schemas.microsoft.com/office/drawing/2014/main" id="{17AD047E-4DB6-E242-87E2-CF348DA83892}"/>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a:extLst>
                  <a:ext uri="{FF2B5EF4-FFF2-40B4-BE49-F238E27FC236}">
                    <a16:creationId xmlns:a16="http://schemas.microsoft.com/office/drawing/2014/main" id="{115AB56B-31FE-1647-A776-49F90B8FF77E}"/>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6" name="Oval 225">
                <a:extLst>
                  <a:ext uri="{FF2B5EF4-FFF2-40B4-BE49-F238E27FC236}">
                    <a16:creationId xmlns:a16="http://schemas.microsoft.com/office/drawing/2014/main" id="{89D716BA-3EF0-7247-B7EF-96157697645F}"/>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22E207C-63E0-FA44-BFA4-38B23ABE2A7B}"/>
                </a:ext>
              </a:extLst>
            </p:cNvPr>
            <p:cNvGrpSpPr/>
            <p:nvPr/>
          </p:nvGrpSpPr>
          <p:grpSpPr>
            <a:xfrm rot="5400000">
              <a:off x="2790168" y="2356442"/>
              <a:ext cx="2382520" cy="52070"/>
              <a:chOff x="1618593" y="1191829"/>
              <a:chExt cx="2382520" cy="52070"/>
            </a:xfrm>
          </p:grpSpPr>
          <p:sp>
            <p:nvSpPr>
              <p:cNvPr id="221" name="Oval 220">
                <a:extLst>
                  <a:ext uri="{FF2B5EF4-FFF2-40B4-BE49-F238E27FC236}">
                    <a16:creationId xmlns:a16="http://schemas.microsoft.com/office/drawing/2014/main" id="{35DE16BB-DCFB-E649-B05D-6C02A7763519}"/>
                  </a:ext>
                </a:extLst>
              </p:cNvPr>
              <p:cNvSpPr/>
              <p:nvPr/>
            </p:nvSpPr>
            <p:spPr>
              <a:xfrm>
                <a:off x="1618593" y="1198179"/>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221">
                <a:extLst>
                  <a:ext uri="{FF2B5EF4-FFF2-40B4-BE49-F238E27FC236}">
                    <a16:creationId xmlns:a16="http://schemas.microsoft.com/office/drawing/2014/main" id="{9027FF37-AEBA-2643-B152-7FB5ECB15082}"/>
                  </a:ext>
                </a:extLst>
              </p:cNvPr>
              <p:cNvCxnSpPr>
                <a:cxnSpLocks/>
              </p:cNvCxnSpPr>
              <p:nvPr/>
            </p:nvCxnSpPr>
            <p:spPr>
              <a:xfrm flipV="1">
                <a:off x="1638567" y="1210879"/>
                <a:ext cx="2355583" cy="6696"/>
              </a:xfrm>
              <a:prstGeom prst="line">
                <a:avLst/>
              </a:prstGeom>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602C52FA-21AA-9F4F-97D4-6060C36BFAF3}"/>
                  </a:ext>
                </a:extLst>
              </p:cNvPr>
              <p:cNvSpPr/>
              <p:nvPr/>
            </p:nvSpPr>
            <p:spPr>
              <a:xfrm>
                <a:off x="3955393" y="1191829"/>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8C5E996-FBE1-524E-BD6A-0C6C952FE2DB}"/>
                </a:ext>
              </a:extLst>
            </p:cNvPr>
            <p:cNvGrpSpPr/>
            <p:nvPr/>
          </p:nvGrpSpPr>
          <p:grpSpPr>
            <a:xfrm>
              <a:off x="1625098" y="3528040"/>
              <a:ext cx="2382520" cy="52070"/>
              <a:chOff x="1618593" y="1191829"/>
              <a:chExt cx="2382520" cy="52070"/>
            </a:xfrm>
          </p:grpSpPr>
          <p:sp>
            <p:nvSpPr>
              <p:cNvPr id="218" name="Oval 217">
                <a:extLst>
                  <a:ext uri="{FF2B5EF4-FFF2-40B4-BE49-F238E27FC236}">
                    <a16:creationId xmlns:a16="http://schemas.microsoft.com/office/drawing/2014/main" id="{B20CB0BD-2496-0D4F-8300-034589B66975}"/>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19" name="Straight Connector 218">
                <a:extLst>
                  <a:ext uri="{FF2B5EF4-FFF2-40B4-BE49-F238E27FC236}">
                    <a16:creationId xmlns:a16="http://schemas.microsoft.com/office/drawing/2014/main" id="{3352E1F5-C756-2644-9A1F-860EF00D58EA}"/>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30D137DB-216A-4141-8792-CA8DE4A17FAC}"/>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2" name="Group 31">
              <a:extLst>
                <a:ext uri="{FF2B5EF4-FFF2-40B4-BE49-F238E27FC236}">
                  <a16:creationId xmlns:a16="http://schemas.microsoft.com/office/drawing/2014/main" id="{F0975DCD-324E-2A4E-A3B1-508F80C059C9}"/>
                </a:ext>
              </a:extLst>
            </p:cNvPr>
            <p:cNvGrpSpPr/>
            <p:nvPr/>
          </p:nvGrpSpPr>
          <p:grpSpPr>
            <a:xfrm>
              <a:off x="1624943" y="3528629"/>
              <a:ext cx="2382520" cy="52070"/>
              <a:chOff x="1618593" y="1191829"/>
              <a:chExt cx="2382520" cy="52070"/>
            </a:xfrm>
          </p:grpSpPr>
          <p:sp>
            <p:nvSpPr>
              <p:cNvPr id="215" name="Oval 214">
                <a:extLst>
                  <a:ext uri="{FF2B5EF4-FFF2-40B4-BE49-F238E27FC236}">
                    <a16:creationId xmlns:a16="http://schemas.microsoft.com/office/drawing/2014/main" id="{D824D569-F2E9-B545-862D-CAD7255FC2C7}"/>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id="{AF65492B-635C-B947-AECB-B6DFF91A074E}"/>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9E868B4D-04C4-EB45-BE32-D054CBFD15A9}"/>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BAF9554-A2BE-7245-B3DE-8B706ECCD39D}"/>
                </a:ext>
              </a:extLst>
            </p:cNvPr>
            <p:cNvGrpSpPr/>
            <p:nvPr/>
          </p:nvGrpSpPr>
          <p:grpSpPr>
            <a:xfrm rot="5400000">
              <a:off x="459718" y="4700204"/>
              <a:ext cx="2382520" cy="52070"/>
              <a:chOff x="1618593" y="1191829"/>
              <a:chExt cx="2382520" cy="52070"/>
            </a:xfrm>
          </p:grpSpPr>
          <p:sp>
            <p:nvSpPr>
              <p:cNvPr id="212" name="Oval 211">
                <a:extLst>
                  <a:ext uri="{FF2B5EF4-FFF2-40B4-BE49-F238E27FC236}">
                    <a16:creationId xmlns:a16="http://schemas.microsoft.com/office/drawing/2014/main" id="{8BAD3FF5-FFC3-674E-93F1-24C8630FDEBF}"/>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3" name="Straight Connector 212">
                <a:extLst>
                  <a:ext uri="{FF2B5EF4-FFF2-40B4-BE49-F238E27FC236}">
                    <a16:creationId xmlns:a16="http://schemas.microsoft.com/office/drawing/2014/main" id="{A768100D-5A5C-2840-AF32-BFB492800C19}"/>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F20471F3-0354-DE47-8A7F-5BB1D55F26D6}"/>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49F796C4-46B0-764F-BE41-32DB10C5BC9E}"/>
                </a:ext>
              </a:extLst>
            </p:cNvPr>
            <p:cNvGrpSpPr/>
            <p:nvPr/>
          </p:nvGrpSpPr>
          <p:grpSpPr>
            <a:xfrm rot="5400000">
              <a:off x="2796518" y="4693242"/>
              <a:ext cx="2382520" cy="52070"/>
              <a:chOff x="1618593" y="1191829"/>
              <a:chExt cx="2382520" cy="52070"/>
            </a:xfrm>
          </p:grpSpPr>
          <p:sp>
            <p:nvSpPr>
              <p:cNvPr id="209" name="Oval 208">
                <a:extLst>
                  <a:ext uri="{FF2B5EF4-FFF2-40B4-BE49-F238E27FC236}">
                    <a16:creationId xmlns:a16="http://schemas.microsoft.com/office/drawing/2014/main" id="{2FAD8829-6C4A-274D-BE0B-82D1D358C7D6}"/>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a:extLst>
                  <a:ext uri="{FF2B5EF4-FFF2-40B4-BE49-F238E27FC236}">
                    <a16:creationId xmlns:a16="http://schemas.microsoft.com/office/drawing/2014/main" id="{CC001B71-3B26-E343-A0B5-91FC4D384954}"/>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43AE3F32-185D-374B-A3C4-A88E4537848A}"/>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D1340D93-E36D-344B-8A5B-1275E768EEB4}"/>
                </a:ext>
              </a:extLst>
            </p:cNvPr>
            <p:cNvGrpSpPr/>
            <p:nvPr/>
          </p:nvGrpSpPr>
          <p:grpSpPr>
            <a:xfrm>
              <a:off x="1631448" y="5864840"/>
              <a:ext cx="2382520" cy="52070"/>
              <a:chOff x="1618593" y="1191829"/>
              <a:chExt cx="2382520" cy="52070"/>
            </a:xfrm>
          </p:grpSpPr>
          <p:sp>
            <p:nvSpPr>
              <p:cNvPr id="206" name="Oval 205">
                <a:extLst>
                  <a:ext uri="{FF2B5EF4-FFF2-40B4-BE49-F238E27FC236}">
                    <a16:creationId xmlns:a16="http://schemas.microsoft.com/office/drawing/2014/main" id="{918B4187-0ED2-2540-9CCF-0B942B70AD75}"/>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07" name="Straight Connector 206">
                <a:extLst>
                  <a:ext uri="{FF2B5EF4-FFF2-40B4-BE49-F238E27FC236}">
                    <a16:creationId xmlns:a16="http://schemas.microsoft.com/office/drawing/2014/main" id="{30A65597-2FB6-AF43-8641-7753185765A1}"/>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EDADCC39-D07E-A140-AB3A-6A9FE71B122A}"/>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a:extLst>
                <a:ext uri="{FF2B5EF4-FFF2-40B4-BE49-F238E27FC236}">
                  <a16:creationId xmlns:a16="http://schemas.microsoft.com/office/drawing/2014/main" id="{A1221887-B6DB-D944-B7C5-948F5C667989}"/>
                </a:ext>
              </a:extLst>
            </p:cNvPr>
            <p:cNvGrpSpPr/>
            <p:nvPr/>
          </p:nvGrpSpPr>
          <p:grpSpPr>
            <a:xfrm>
              <a:off x="3120666" y="1649418"/>
              <a:ext cx="1240743" cy="1106953"/>
              <a:chOff x="3086704" y="1603654"/>
              <a:chExt cx="2457614" cy="2472348"/>
            </a:xfrm>
          </p:grpSpPr>
          <p:grpSp>
            <p:nvGrpSpPr>
              <p:cNvPr id="190" name="Group 189">
                <a:extLst>
                  <a:ext uri="{FF2B5EF4-FFF2-40B4-BE49-F238E27FC236}">
                    <a16:creationId xmlns:a16="http://schemas.microsoft.com/office/drawing/2014/main" id="{5A179ED3-D986-0348-98A3-BDE6A11092B7}"/>
                  </a:ext>
                </a:extLst>
              </p:cNvPr>
              <p:cNvGrpSpPr/>
              <p:nvPr/>
            </p:nvGrpSpPr>
            <p:grpSpPr>
              <a:xfrm>
                <a:off x="3155293" y="1687129"/>
                <a:ext cx="2382520" cy="52070"/>
                <a:chOff x="1618593" y="1191829"/>
                <a:chExt cx="2382520" cy="52070"/>
              </a:xfrm>
            </p:grpSpPr>
            <p:sp>
              <p:nvSpPr>
                <p:cNvPr id="203" name="Oval 202">
                  <a:extLst>
                    <a:ext uri="{FF2B5EF4-FFF2-40B4-BE49-F238E27FC236}">
                      <a16:creationId xmlns:a16="http://schemas.microsoft.com/office/drawing/2014/main" id="{7525CA49-85BF-9644-A5F6-142C6E492B79}"/>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5883D306-FED6-A548-B6E4-041FE7B5D95D}"/>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BD012028-CA49-034D-91E5-3BE884295D0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9B67D005-0E5E-5F47-847C-B094070DE401}"/>
                  </a:ext>
                </a:extLst>
              </p:cNvPr>
              <p:cNvGrpSpPr/>
              <p:nvPr/>
            </p:nvGrpSpPr>
            <p:grpSpPr>
              <a:xfrm rot="5400000">
                <a:off x="1941091" y="2749267"/>
                <a:ext cx="2472348" cy="181121"/>
                <a:chOff x="1528765" y="1131369"/>
                <a:chExt cx="2472348" cy="181121"/>
              </a:xfrm>
            </p:grpSpPr>
            <p:sp>
              <p:nvSpPr>
                <p:cNvPr id="200" name="Oval 199">
                  <a:extLst>
                    <a:ext uri="{FF2B5EF4-FFF2-40B4-BE49-F238E27FC236}">
                      <a16:creationId xmlns:a16="http://schemas.microsoft.com/office/drawing/2014/main" id="{FDAAD426-BFE8-AD44-942F-CE6C4D060CAF}"/>
                    </a:ext>
                  </a:extLst>
                </p:cNvPr>
                <p:cNvSpPr>
                  <a:spLocks noChangeAspect="1"/>
                </p:cNvSpPr>
                <p:nvPr/>
              </p:nvSpPr>
              <p:spPr>
                <a:xfrm>
                  <a:off x="1528765" y="1131369"/>
                  <a:ext cx="204229" cy="181121"/>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1" name="Straight Connector 200">
                  <a:extLst>
                    <a:ext uri="{FF2B5EF4-FFF2-40B4-BE49-F238E27FC236}">
                      <a16:creationId xmlns:a16="http://schemas.microsoft.com/office/drawing/2014/main" id="{C0F0DE27-D676-584D-97D0-B9F4D83A6B75}"/>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C919D30E-F067-0F45-B328-D910306CD92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65B9EA39-B3F6-9E4E-B38C-382CDB4A175A}"/>
                  </a:ext>
                </a:extLst>
              </p:cNvPr>
              <p:cNvGrpSpPr/>
              <p:nvPr/>
            </p:nvGrpSpPr>
            <p:grpSpPr>
              <a:xfrm rot="5400000">
                <a:off x="4326868" y="2851742"/>
                <a:ext cx="2382520" cy="52070"/>
                <a:chOff x="1618593" y="1191829"/>
                <a:chExt cx="2382520" cy="52070"/>
              </a:xfrm>
            </p:grpSpPr>
            <p:sp>
              <p:nvSpPr>
                <p:cNvPr id="197" name="Oval 196">
                  <a:extLst>
                    <a:ext uri="{FF2B5EF4-FFF2-40B4-BE49-F238E27FC236}">
                      <a16:creationId xmlns:a16="http://schemas.microsoft.com/office/drawing/2014/main" id="{56EBF0E6-623B-7E4E-AC2C-37A24877E68E}"/>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Connector 197">
                  <a:extLst>
                    <a:ext uri="{FF2B5EF4-FFF2-40B4-BE49-F238E27FC236}">
                      <a16:creationId xmlns:a16="http://schemas.microsoft.com/office/drawing/2014/main" id="{8B4C1504-A1A2-F94F-9DC5-1711664569C2}"/>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1CC31FE3-D891-4742-A92D-4F9598E05BFA}"/>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a:extLst>
                  <a:ext uri="{FF2B5EF4-FFF2-40B4-BE49-F238E27FC236}">
                    <a16:creationId xmlns:a16="http://schemas.microsoft.com/office/drawing/2014/main" id="{B885C889-A6AA-EB40-A612-8DB9809D74FE}"/>
                  </a:ext>
                </a:extLst>
              </p:cNvPr>
              <p:cNvGrpSpPr/>
              <p:nvPr/>
            </p:nvGrpSpPr>
            <p:grpSpPr>
              <a:xfrm>
                <a:off x="3161798" y="4023340"/>
                <a:ext cx="2382520" cy="52070"/>
                <a:chOff x="1618593" y="1191829"/>
                <a:chExt cx="2382520" cy="52070"/>
              </a:xfrm>
            </p:grpSpPr>
            <p:sp>
              <p:nvSpPr>
                <p:cNvPr id="194" name="Oval 193">
                  <a:extLst>
                    <a:ext uri="{FF2B5EF4-FFF2-40B4-BE49-F238E27FC236}">
                      <a16:creationId xmlns:a16="http://schemas.microsoft.com/office/drawing/2014/main" id="{39B337F5-2511-1742-B631-1C5B9F91C01A}"/>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95" name="Straight Connector 194">
                  <a:extLst>
                    <a:ext uri="{FF2B5EF4-FFF2-40B4-BE49-F238E27FC236}">
                      <a16:creationId xmlns:a16="http://schemas.microsoft.com/office/drawing/2014/main" id="{75644878-EDAA-114D-925E-24EC94152444}"/>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B5C3F5DD-EACF-4C4B-92D9-B14672904DE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7" name="Group 36">
              <a:extLst>
                <a:ext uri="{FF2B5EF4-FFF2-40B4-BE49-F238E27FC236}">
                  <a16:creationId xmlns:a16="http://schemas.microsoft.com/office/drawing/2014/main" id="{B1E3CF94-AD2E-8F46-B410-DFFA110AB9DA}"/>
                </a:ext>
              </a:extLst>
            </p:cNvPr>
            <p:cNvGrpSpPr/>
            <p:nvPr/>
          </p:nvGrpSpPr>
          <p:grpSpPr>
            <a:xfrm>
              <a:off x="3155294" y="2732781"/>
              <a:ext cx="1206115" cy="1069851"/>
              <a:chOff x="3155293" y="1686517"/>
              <a:chExt cx="2389025" cy="2389482"/>
            </a:xfrm>
          </p:grpSpPr>
          <p:grpSp>
            <p:nvGrpSpPr>
              <p:cNvPr id="174" name="Group 173">
                <a:extLst>
                  <a:ext uri="{FF2B5EF4-FFF2-40B4-BE49-F238E27FC236}">
                    <a16:creationId xmlns:a16="http://schemas.microsoft.com/office/drawing/2014/main" id="{1DABAFDF-2A32-BD4A-8851-3B1BCB546455}"/>
                  </a:ext>
                </a:extLst>
              </p:cNvPr>
              <p:cNvGrpSpPr/>
              <p:nvPr/>
            </p:nvGrpSpPr>
            <p:grpSpPr>
              <a:xfrm>
                <a:off x="3155293" y="1687129"/>
                <a:ext cx="2382520" cy="52070"/>
                <a:chOff x="1618593" y="1191829"/>
                <a:chExt cx="2382520" cy="52070"/>
              </a:xfrm>
            </p:grpSpPr>
            <p:sp>
              <p:nvSpPr>
                <p:cNvPr id="187" name="Oval 186">
                  <a:extLst>
                    <a:ext uri="{FF2B5EF4-FFF2-40B4-BE49-F238E27FC236}">
                      <a16:creationId xmlns:a16="http://schemas.microsoft.com/office/drawing/2014/main" id="{B287AED3-9C5C-F849-BD37-9CB55917EED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FD585A70-44AC-7B40-BB86-0C1342F1D275}"/>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82DC368-CF22-A441-937D-81B4C75B227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a:extLst>
                  <a:ext uri="{FF2B5EF4-FFF2-40B4-BE49-F238E27FC236}">
                    <a16:creationId xmlns:a16="http://schemas.microsoft.com/office/drawing/2014/main" id="{E7B5C7BE-480D-2A43-9341-3EFED674DC9C}"/>
                  </a:ext>
                </a:extLst>
              </p:cNvPr>
              <p:cNvGrpSpPr/>
              <p:nvPr/>
            </p:nvGrpSpPr>
            <p:grpSpPr>
              <a:xfrm rot="5400000">
                <a:off x="1990068" y="2858704"/>
                <a:ext cx="2382520" cy="52070"/>
                <a:chOff x="1618593" y="1191829"/>
                <a:chExt cx="2382520" cy="52070"/>
              </a:xfrm>
            </p:grpSpPr>
            <p:sp>
              <p:nvSpPr>
                <p:cNvPr id="184" name="Oval 183">
                  <a:extLst>
                    <a:ext uri="{FF2B5EF4-FFF2-40B4-BE49-F238E27FC236}">
                      <a16:creationId xmlns:a16="http://schemas.microsoft.com/office/drawing/2014/main" id="{EDAC00CF-8915-904C-A76E-64177C3AC30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F1E108F7-D76C-1B47-8551-949D47C039F8}"/>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22EA52B8-3082-2541-9A2A-B91818A1CE0F}"/>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5E53035C-0FD1-F541-BC15-A368025258F6}"/>
                  </a:ext>
                </a:extLst>
              </p:cNvPr>
              <p:cNvGrpSpPr/>
              <p:nvPr/>
            </p:nvGrpSpPr>
            <p:grpSpPr>
              <a:xfrm rot="5400000">
                <a:off x="4326868" y="2851742"/>
                <a:ext cx="2382520" cy="52070"/>
                <a:chOff x="1618593" y="1191829"/>
                <a:chExt cx="2382520" cy="52070"/>
              </a:xfrm>
            </p:grpSpPr>
            <p:sp>
              <p:nvSpPr>
                <p:cNvPr id="181" name="Oval 180">
                  <a:extLst>
                    <a:ext uri="{FF2B5EF4-FFF2-40B4-BE49-F238E27FC236}">
                      <a16:creationId xmlns:a16="http://schemas.microsoft.com/office/drawing/2014/main" id="{BB6D1F11-0FC3-0647-87D3-E910A90D58B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8B9BB147-266E-B64E-A32F-5D82420E30C8}"/>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AB72B48-9D04-C949-A783-76424297974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 name="Group 176">
                <a:extLst>
                  <a:ext uri="{FF2B5EF4-FFF2-40B4-BE49-F238E27FC236}">
                    <a16:creationId xmlns:a16="http://schemas.microsoft.com/office/drawing/2014/main" id="{1A1F8F54-C5A6-9C4C-BFAA-CAB2F98A7295}"/>
                  </a:ext>
                </a:extLst>
              </p:cNvPr>
              <p:cNvGrpSpPr/>
              <p:nvPr/>
            </p:nvGrpSpPr>
            <p:grpSpPr>
              <a:xfrm>
                <a:off x="3161798" y="4023340"/>
                <a:ext cx="2382520" cy="52070"/>
                <a:chOff x="1618593" y="1191829"/>
                <a:chExt cx="2382520" cy="52070"/>
              </a:xfrm>
            </p:grpSpPr>
            <p:sp>
              <p:nvSpPr>
                <p:cNvPr id="178" name="Oval 177">
                  <a:extLst>
                    <a:ext uri="{FF2B5EF4-FFF2-40B4-BE49-F238E27FC236}">
                      <a16:creationId xmlns:a16="http://schemas.microsoft.com/office/drawing/2014/main" id="{2FBEA9F0-28D5-2F45-BA93-EDCDE1055E1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79" name="Straight Connector 178">
                  <a:extLst>
                    <a:ext uri="{FF2B5EF4-FFF2-40B4-BE49-F238E27FC236}">
                      <a16:creationId xmlns:a16="http://schemas.microsoft.com/office/drawing/2014/main" id="{C244AE1B-E7C6-584A-9877-29C2C67E4DA3}"/>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523D3453-8EE0-A042-A8C7-E3797D97D477}"/>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8" name="Group 37">
              <a:extLst>
                <a:ext uri="{FF2B5EF4-FFF2-40B4-BE49-F238E27FC236}">
                  <a16:creationId xmlns:a16="http://schemas.microsoft.com/office/drawing/2014/main" id="{FC854299-8013-7548-AF2E-107CDB2ABFCA}"/>
                </a:ext>
              </a:extLst>
            </p:cNvPr>
            <p:cNvGrpSpPr/>
            <p:nvPr/>
          </p:nvGrpSpPr>
          <p:grpSpPr>
            <a:xfrm>
              <a:off x="3154845" y="3779022"/>
              <a:ext cx="1206115" cy="1069851"/>
              <a:chOff x="3155293" y="1686517"/>
              <a:chExt cx="2389025" cy="2389482"/>
            </a:xfrm>
          </p:grpSpPr>
          <p:grpSp>
            <p:nvGrpSpPr>
              <p:cNvPr id="158" name="Group 157">
                <a:extLst>
                  <a:ext uri="{FF2B5EF4-FFF2-40B4-BE49-F238E27FC236}">
                    <a16:creationId xmlns:a16="http://schemas.microsoft.com/office/drawing/2014/main" id="{1F8511DE-488E-6B44-B7F8-24A4323BFB1B}"/>
                  </a:ext>
                </a:extLst>
              </p:cNvPr>
              <p:cNvGrpSpPr/>
              <p:nvPr/>
            </p:nvGrpSpPr>
            <p:grpSpPr>
              <a:xfrm>
                <a:off x="3155293" y="1687129"/>
                <a:ext cx="2382520" cy="52070"/>
                <a:chOff x="1618593" y="1191829"/>
                <a:chExt cx="2382520" cy="52070"/>
              </a:xfrm>
            </p:grpSpPr>
            <p:sp>
              <p:nvSpPr>
                <p:cNvPr id="171" name="Oval 170">
                  <a:extLst>
                    <a:ext uri="{FF2B5EF4-FFF2-40B4-BE49-F238E27FC236}">
                      <a16:creationId xmlns:a16="http://schemas.microsoft.com/office/drawing/2014/main" id="{4AB05DD7-7A91-564B-82AA-5C5780266BF5}"/>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26C1A261-1B5B-7E45-9BD4-F1E7E28AF14E}"/>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3" name="Oval 172">
                  <a:extLst>
                    <a:ext uri="{FF2B5EF4-FFF2-40B4-BE49-F238E27FC236}">
                      <a16:creationId xmlns:a16="http://schemas.microsoft.com/office/drawing/2014/main" id="{CC406107-5D89-2544-A2F6-D657AF706BF7}"/>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D041C323-1B2B-9A4A-A0A3-49DDB1ADD729}"/>
                  </a:ext>
                </a:extLst>
              </p:cNvPr>
              <p:cNvGrpSpPr/>
              <p:nvPr/>
            </p:nvGrpSpPr>
            <p:grpSpPr>
              <a:xfrm rot="5400000">
                <a:off x="1990068" y="2858704"/>
                <a:ext cx="2382520" cy="52070"/>
                <a:chOff x="1618593" y="1191829"/>
                <a:chExt cx="2382520" cy="52070"/>
              </a:xfrm>
            </p:grpSpPr>
            <p:sp>
              <p:nvSpPr>
                <p:cNvPr id="168" name="Oval 167">
                  <a:extLst>
                    <a:ext uri="{FF2B5EF4-FFF2-40B4-BE49-F238E27FC236}">
                      <a16:creationId xmlns:a16="http://schemas.microsoft.com/office/drawing/2014/main" id="{055F68B0-F762-F04A-8142-FE8D17CC18A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a:extLst>
                    <a:ext uri="{FF2B5EF4-FFF2-40B4-BE49-F238E27FC236}">
                      <a16:creationId xmlns:a16="http://schemas.microsoft.com/office/drawing/2014/main" id="{52FD6BCC-5E0E-864B-8DF3-06E4425E6739}"/>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9EB412B2-4E6F-124A-973C-6D4E2EA63AA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2BEDE9A2-5EAE-EA4F-A51D-F50C4E2D86C2}"/>
                  </a:ext>
                </a:extLst>
              </p:cNvPr>
              <p:cNvGrpSpPr/>
              <p:nvPr/>
            </p:nvGrpSpPr>
            <p:grpSpPr>
              <a:xfrm rot="5400000">
                <a:off x="4326868" y="2851742"/>
                <a:ext cx="2382520" cy="52070"/>
                <a:chOff x="1618593" y="1191829"/>
                <a:chExt cx="2382520" cy="52070"/>
              </a:xfrm>
            </p:grpSpPr>
            <p:sp>
              <p:nvSpPr>
                <p:cNvPr id="165" name="Oval 164">
                  <a:extLst>
                    <a:ext uri="{FF2B5EF4-FFF2-40B4-BE49-F238E27FC236}">
                      <a16:creationId xmlns:a16="http://schemas.microsoft.com/office/drawing/2014/main" id="{89ECF7BB-B152-E643-8A69-CAA748091C6A}"/>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4C4A0605-DA00-6343-894D-2A8571DADFB5}"/>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7" name="Oval 166">
                  <a:extLst>
                    <a:ext uri="{FF2B5EF4-FFF2-40B4-BE49-F238E27FC236}">
                      <a16:creationId xmlns:a16="http://schemas.microsoft.com/office/drawing/2014/main" id="{61D52157-166C-1B4E-95A8-965B7EC3DED6}"/>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A0BA5E48-870C-3A4D-8D3E-BE5BBC1C8C12}"/>
                  </a:ext>
                </a:extLst>
              </p:cNvPr>
              <p:cNvGrpSpPr/>
              <p:nvPr/>
            </p:nvGrpSpPr>
            <p:grpSpPr>
              <a:xfrm>
                <a:off x="3161798" y="4023340"/>
                <a:ext cx="2382520" cy="52070"/>
                <a:chOff x="1618593" y="1191829"/>
                <a:chExt cx="2382520" cy="52070"/>
              </a:xfrm>
            </p:grpSpPr>
            <p:sp>
              <p:nvSpPr>
                <p:cNvPr id="162" name="Oval 161">
                  <a:extLst>
                    <a:ext uri="{FF2B5EF4-FFF2-40B4-BE49-F238E27FC236}">
                      <a16:creationId xmlns:a16="http://schemas.microsoft.com/office/drawing/2014/main" id="{866DE0F3-6DA5-C54C-851D-70824F938B4C}"/>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63" name="Straight Connector 162">
                  <a:extLst>
                    <a:ext uri="{FF2B5EF4-FFF2-40B4-BE49-F238E27FC236}">
                      <a16:creationId xmlns:a16="http://schemas.microsoft.com/office/drawing/2014/main" id="{AB27A967-80B1-D44D-B7F6-41EDD07B811D}"/>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11A1835B-E69D-4547-A522-A8E3B2C5783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9" name="Group 38">
              <a:extLst>
                <a:ext uri="{FF2B5EF4-FFF2-40B4-BE49-F238E27FC236}">
                  <a16:creationId xmlns:a16="http://schemas.microsoft.com/office/drawing/2014/main" id="{0E4CFE0F-CEAE-0A4F-AC83-AF2C70E8F296}"/>
                </a:ext>
              </a:extLst>
            </p:cNvPr>
            <p:cNvGrpSpPr/>
            <p:nvPr/>
          </p:nvGrpSpPr>
          <p:grpSpPr>
            <a:xfrm>
              <a:off x="4338171" y="1685298"/>
              <a:ext cx="1206115" cy="1069851"/>
              <a:chOff x="3155293" y="1686517"/>
              <a:chExt cx="2389025" cy="2389482"/>
            </a:xfrm>
          </p:grpSpPr>
          <p:grpSp>
            <p:nvGrpSpPr>
              <p:cNvPr id="142" name="Group 141">
                <a:extLst>
                  <a:ext uri="{FF2B5EF4-FFF2-40B4-BE49-F238E27FC236}">
                    <a16:creationId xmlns:a16="http://schemas.microsoft.com/office/drawing/2014/main" id="{96478C05-C6B9-8747-B92B-1034D0D8F08A}"/>
                  </a:ext>
                </a:extLst>
              </p:cNvPr>
              <p:cNvGrpSpPr/>
              <p:nvPr/>
            </p:nvGrpSpPr>
            <p:grpSpPr>
              <a:xfrm>
                <a:off x="3155293" y="1687129"/>
                <a:ext cx="2382520" cy="52070"/>
                <a:chOff x="1618593" y="1191829"/>
                <a:chExt cx="2382520" cy="52070"/>
              </a:xfrm>
            </p:grpSpPr>
            <p:sp>
              <p:nvSpPr>
                <p:cNvPr id="155" name="Oval 154">
                  <a:extLst>
                    <a:ext uri="{FF2B5EF4-FFF2-40B4-BE49-F238E27FC236}">
                      <a16:creationId xmlns:a16="http://schemas.microsoft.com/office/drawing/2014/main" id="{528B810F-DBD6-EA49-938C-ACE7FE056D07}"/>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81C17893-FA9F-2E48-9646-9867357EB50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7" name="Oval 156">
                  <a:extLst>
                    <a:ext uri="{FF2B5EF4-FFF2-40B4-BE49-F238E27FC236}">
                      <a16:creationId xmlns:a16="http://schemas.microsoft.com/office/drawing/2014/main" id="{CF12844C-9079-8B4F-A51C-47E47281264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F18AE709-D458-3044-BCBD-AFACE200634D}"/>
                  </a:ext>
                </a:extLst>
              </p:cNvPr>
              <p:cNvGrpSpPr/>
              <p:nvPr/>
            </p:nvGrpSpPr>
            <p:grpSpPr>
              <a:xfrm rot="5400000">
                <a:off x="1990068" y="2858704"/>
                <a:ext cx="2382520" cy="52070"/>
                <a:chOff x="1618593" y="1191829"/>
                <a:chExt cx="2382520" cy="52070"/>
              </a:xfrm>
            </p:grpSpPr>
            <p:sp>
              <p:nvSpPr>
                <p:cNvPr id="152" name="Oval 151">
                  <a:extLst>
                    <a:ext uri="{FF2B5EF4-FFF2-40B4-BE49-F238E27FC236}">
                      <a16:creationId xmlns:a16="http://schemas.microsoft.com/office/drawing/2014/main" id="{19AC64C7-0DF1-FB4C-8648-21D609EACB14}"/>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0B943F56-765B-D04E-ACF8-FA7C37BC09CF}"/>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E22AFB1A-96E4-DC40-9BC0-F54D3BB24114}"/>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CF13BB45-C818-F044-A03B-E081F13E5957}"/>
                  </a:ext>
                </a:extLst>
              </p:cNvPr>
              <p:cNvGrpSpPr/>
              <p:nvPr/>
            </p:nvGrpSpPr>
            <p:grpSpPr>
              <a:xfrm rot="5400000">
                <a:off x="4326868" y="2851742"/>
                <a:ext cx="2382520" cy="52070"/>
                <a:chOff x="1618593" y="1191829"/>
                <a:chExt cx="2382520" cy="52070"/>
              </a:xfrm>
            </p:grpSpPr>
            <p:sp>
              <p:nvSpPr>
                <p:cNvPr id="149" name="Oval 148">
                  <a:extLst>
                    <a:ext uri="{FF2B5EF4-FFF2-40B4-BE49-F238E27FC236}">
                      <a16:creationId xmlns:a16="http://schemas.microsoft.com/office/drawing/2014/main" id="{713F9141-A8D2-9447-B3B2-97DB1DFA26B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20AC0B2F-6240-0244-8620-88F9A25DB4F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7EA91E18-0093-F34B-AB61-1A4C52777BB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82B7E2A0-E0D2-E649-A88E-919B3CA23750}"/>
                  </a:ext>
                </a:extLst>
              </p:cNvPr>
              <p:cNvGrpSpPr/>
              <p:nvPr/>
            </p:nvGrpSpPr>
            <p:grpSpPr>
              <a:xfrm>
                <a:off x="3161798" y="4023340"/>
                <a:ext cx="2382520" cy="52070"/>
                <a:chOff x="1618593" y="1191829"/>
                <a:chExt cx="2382520" cy="52070"/>
              </a:xfrm>
            </p:grpSpPr>
            <p:sp>
              <p:nvSpPr>
                <p:cNvPr id="146" name="Oval 145">
                  <a:extLst>
                    <a:ext uri="{FF2B5EF4-FFF2-40B4-BE49-F238E27FC236}">
                      <a16:creationId xmlns:a16="http://schemas.microsoft.com/office/drawing/2014/main" id="{6B24C516-87C2-1C4C-AA47-D4128A995611}"/>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47" name="Straight Connector 146">
                  <a:extLst>
                    <a:ext uri="{FF2B5EF4-FFF2-40B4-BE49-F238E27FC236}">
                      <a16:creationId xmlns:a16="http://schemas.microsoft.com/office/drawing/2014/main" id="{8D98F45B-3A2C-594A-88E0-C2DDE9E83D83}"/>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E9C73F4B-7812-8240-B32A-5A155098E161}"/>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0" name="Group 39">
              <a:extLst>
                <a:ext uri="{FF2B5EF4-FFF2-40B4-BE49-F238E27FC236}">
                  <a16:creationId xmlns:a16="http://schemas.microsoft.com/office/drawing/2014/main" id="{200254FD-F3F6-C944-AB66-1B6FAC53611E}"/>
                </a:ext>
              </a:extLst>
            </p:cNvPr>
            <p:cNvGrpSpPr/>
            <p:nvPr/>
          </p:nvGrpSpPr>
          <p:grpSpPr>
            <a:xfrm>
              <a:off x="4336747" y="2734134"/>
              <a:ext cx="1206115" cy="1069851"/>
              <a:chOff x="3155293" y="1686517"/>
              <a:chExt cx="2389025" cy="2389482"/>
            </a:xfrm>
          </p:grpSpPr>
          <p:grpSp>
            <p:nvGrpSpPr>
              <p:cNvPr id="126" name="Group 125">
                <a:extLst>
                  <a:ext uri="{FF2B5EF4-FFF2-40B4-BE49-F238E27FC236}">
                    <a16:creationId xmlns:a16="http://schemas.microsoft.com/office/drawing/2014/main" id="{A2FC9F72-10EB-A947-B86F-8108B13D8390}"/>
                  </a:ext>
                </a:extLst>
              </p:cNvPr>
              <p:cNvGrpSpPr/>
              <p:nvPr/>
            </p:nvGrpSpPr>
            <p:grpSpPr>
              <a:xfrm>
                <a:off x="3155293" y="1687129"/>
                <a:ext cx="2382520" cy="52070"/>
                <a:chOff x="1618593" y="1191829"/>
                <a:chExt cx="2382520" cy="52070"/>
              </a:xfrm>
            </p:grpSpPr>
            <p:sp>
              <p:nvSpPr>
                <p:cNvPr id="139" name="Oval 138">
                  <a:extLst>
                    <a:ext uri="{FF2B5EF4-FFF2-40B4-BE49-F238E27FC236}">
                      <a16:creationId xmlns:a16="http://schemas.microsoft.com/office/drawing/2014/main" id="{C49AD102-A3E2-784C-A718-7B7FDD4646DF}"/>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36FABBB3-1F3B-074B-908C-8EA484B431C1}"/>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9EAF5584-942A-0248-BC4F-BE1394E213E3}"/>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03F7E3DA-DF21-D24C-983B-87686A772B81}"/>
                  </a:ext>
                </a:extLst>
              </p:cNvPr>
              <p:cNvGrpSpPr/>
              <p:nvPr/>
            </p:nvGrpSpPr>
            <p:grpSpPr>
              <a:xfrm rot="5400000">
                <a:off x="1990068" y="2858704"/>
                <a:ext cx="2382520" cy="52070"/>
                <a:chOff x="1618593" y="1191829"/>
                <a:chExt cx="2382520" cy="52070"/>
              </a:xfrm>
            </p:grpSpPr>
            <p:sp>
              <p:nvSpPr>
                <p:cNvPr id="136" name="Oval 135">
                  <a:extLst>
                    <a:ext uri="{FF2B5EF4-FFF2-40B4-BE49-F238E27FC236}">
                      <a16:creationId xmlns:a16="http://schemas.microsoft.com/office/drawing/2014/main" id="{4CBE4E9F-7C16-EE4F-BFA1-67F6E998822E}"/>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1EB303F4-B297-784B-94E2-9D31971D3C37}"/>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939C7856-641B-8745-90FB-59CC29A78C83}"/>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75B2371D-14BD-CE45-A89F-7EEB156D2A97}"/>
                  </a:ext>
                </a:extLst>
              </p:cNvPr>
              <p:cNvGrpSpPr/>
              <p:nvPr/>
            </p:nvGrpSpPr>
            <p:grpSpPr>
              <a:xfrm rot="5400000">
                <a:off x="4326868" y="2851742"/>
                <a:ext cx="2382520" cy="52070"/>
                <a:chOff x="1618593" y="1191829"/>
                <a:chExt cx="2382520" cy="52070"/>
              </a:xfrm>
            </p:grpSpPr>
            <p:sp>
              <p:nvSpPr>
                <p:cNvPr id="133" name="Oval 132">
                  <a:extLst>
                    <a:ext uri="{FF2B5EF4-FFF2-40B4-BE49-F238E27FC236}">
                      <a16:creationId xmlns:a16="http://schemas.microsoft.com/office/drawing/2014/main" id="{EF41389C-70D4-E748-B0F7-9F7ABA20725C}"/>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5BB124DF-5ABC-5B42-B46B-89281B14F3F1}"/>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3D1D05FF-5D99-7B41-A298-F47BBEB45D59}"/>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5E2E2E1-A93A-0A40-AB40-F7B584B9BC0B}"/>
                  </a:ext>
                </a:extLst>
              </p:cNvPr>
              <p:cNvGrpSpPr/>
              <p:nvPr/>
            </p:nvGrpSpPr>
            <p:grpSpPr>
              <a:xfrm>
                <a:off x="3161798" y="4023340"/>
                <a:ext cx="2382520" cy="52070"/>
                <a:chOff x="1618593" y="1191829"/>
                <a:chExt cx="2382520" cy="52070"/>
              </a:xfrm>
            </p:grpSpPr>
            <p:sp>
              <p:nvSpPr>
                <p:cNvPr id="130" name="Oval 129">
                  <a:extLst>
                    <a:ext uri="{FF2B5EF4-FFF2-40B4-BE49-F238E27FC236}">
                      <a16:creationId xmlns:a16="http://schemas.microsoft.com/office/drawing/2014/main" id="{D297DEDA-B825-E549-8628-555B3AF956A2}"/>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31" name="Straight Connector 130">
                  <a:extLst>
                    <a:ext uri="{FF2B5EF4-FFF2-40B4-BE49-F238E27FC236}">
                      <a16:creationId xmlns:a16="http://schemas.microsoft.com/office/drawing/2014/main" id="{62E21BAB-3B4E-E849-B944-6F169AD2524A}"/>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10A74949-9379-244E-807C-6F2DF3460AC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1" name="Group 40">
              <a:extLst>
                <a:ext uri="{FF2B5EF4-FFF2-40B4-BE49-F238E27FC236}">
                  <a16:creationId xmlns:a16="http://schemas.microsoft.com/office/drawing/2014/main" id="{FB101B54-1E06-A341-A7F9-03DAFDBAE11E}"/>
                </a:ext>
              </a:extLst>
            </p:cNvPr>
            <p:cNvGrpSpPr/>
            <p:nvPr/>
          </p:nvGrpSpPr>
          <p:grpSpPr>
            <a:xfrm>
              <a:off x="4342013" y="3775904"/>
              <a:ext cx="1206115" cy="1069851"/>
              <a:chOff x="3155293" y="1686517"/>
              <a:chExt cx="2389025" cy="2389482"/>
            </a:xfrm>
          </p:grpSpPr>
          <p:grpSp>
            <p:nvGrpSpPr>
              <p:cNvPr id="110" name="Group 109">
                <a:extLst>
                  <a:ext uri="{FF2B5EF4-FFF2-40B4-BE49-F238E27FC236}">
                    <a16:creationId xmlns:a16="http://schemas.microsoft.com/office/drawing/2014/main" id="{B0F50457-25C4-E749-A4AB-11B04ADA8BE1}"/>
                  </a:ext>
                </a:extLst>
              </p:cNvPr>
              <p:cNvGrpSpPr/>
              <p:nvPr/>
            </p:nvGrpSpPr>
            <p:grpSpPr>
              <a:xfrm>
                <a:off x="3155293" y="1687129"/>
                <a:ext cx="2382520" cy="52070"/>
                <a:chOff x="1618593" y="1191829"/>
                <a:chExt cx="2382520" cy="52070"/>
              </a:xfrm>
            </p:grpSpPr>
            <p:sp>
              <p:nvSpPr>
                <p:cNvPr id="123" name="Oval 122">
                  <a:extLst>
                    <a:ext uri="{FF2B5EF4-FFF2-40B4-BE49-F238E27FC236}">
                      <a16:creationId xmlns:a16="http://schemas.microsoft.com/office/drawing/2014/main" id="{83F5E086-7851-5040-8E99-A4FE1F62A26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CCFB6913-2FD1-2E42-8318-C2C070184074}"/>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572F0AB8-F5A3-5342-93EA-817BDB3BCF1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ADD948FF-CADF-0D4A-8D14-29888BF7FAEA}"/>
                  </a:ext>
                </a:extLst>
              </p:cNvPr>
              <p:cNvGrpSpPr/>
              <p:nvPr/>
            </p:nvGrpSpPr>
            <p:grpSpPr>
              <a:xfrm rot="5400000">
                <a:off x="1990068" y="2858704"/>
                <a:ext cx="2382520" cy="52070"/>
                <a:chOff x="1618593" y="1191829"/>
                <a:chExt cx="2382520" cy="52070"/>
              </a:xfrm>
            </p:grpSpPr>
            <p:sp>
              <p:nvSpPr>
                <p:cNvPr id="120" name="Oval 119">
                  <a:extLst>
                    <a:ext uri="{FF2B5EF4-FFF2-40B4-BE49-F238E27FC236}">
                      <a16:creationId xmlns:a16="http://schemas.microsoft.com/office/drawing/2014/main" id="{FE997C3A-C39D-DB48-8E6F-CAEE3047E54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3AE42ED3-F741-FE40-B9B0-730DF7E7936A}"/>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9BA4B2F1-C191-6C4C-ABE1-BC46CD87E92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F57A2DFF-D9FF-9744-A1F0-7C3FB94A768D}"/>
                  </a:ext>
                </a:extLst>
              </p:cNvPr>
              <p:cNvGrpSpPr/>
              <p:nvPr/>
            </p:nvGrpSpPr>
            <p:grpSpPr>
              <a:xfrm rot="5400000">
                <a:off x="4326868" y="2851742"/>
                <a:ext cx="2382520" cy="52070"/>
                <a:chOff x="1618593" y="1191829"/>
                <a:chExt cx="2382520" cy="52070"/>
              </a:xfrm>
            </p:grpSpPr>
            <p:sp>
              <p:nvSpPr>
                <p:cNvPr id="117" name="Oval 116">
                  <a:extLst>
                    <a:ext uri="{FF2B5EF4-FFF2-40B4-BE49-F238E27FC236}">
                      <a16:creationId xmlns:a16="http://schemas.microsoft.com/office/drawing/2014/main" id="{3D6A9A30-8EC9-124A-A5D3-A0F4B3AF74A4}"/>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DEDB7980-DDA6-8249-BD55-B3226A2628E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469DC2BA-F00B-D04A-8EFD-523FE16C22D9}"/>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01A25223-4419-C74E-8F74-ABE63210BD21}"/>
                  </a:ext>
                </a:extLst>
              </p:cNvPr>
              <p:cNvGrpSpPr/>
              <p:nvPr/>
            </p:nvGrpSpPr>
            <p:grpSpPr>
              <a:xfrm>
                <a:off x="3161798" y="4023340"/>
                <a:ext cx="2382520" cy="52070"/>
                <a:chOff x="1618593" y="1191829"/>
                <a:chExt cx="2382520" cy="52070"/>
              </a:xfrm>
            </p:grpSpPr>
            <p:sp>
              <p:nvSpPr>
                <p:cNvPr id="114" name="Oval 113">
                  <a:extLst>
                    <a:ext uri="{FF2B5EF4-FFF2-40B4-BE49-F238E27FC236}">
                      <a16:creationId xmlns:a16="http://schemas.microsoft.com/office/drawing/2014/main" id="{1069DA7E-DCE4-4B4B-9838-FA2EC0FDE912}"/>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15" name="Straight Connector 114">
                  <a:extLst>
                    <a:ext uri="{FF2B5EF4-FFF2-40B4-BE49-F238E27FC236}">
                      <a16:creationId xmlns:a16="http://schemas.microsoft.com/office/drawing/2014/main" id="{01FB8C3F-AA45-4148-9111-344E5597D6DE}"/>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A0CF4F65-C457-FD4C-AF47-F7338393407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2" name="Group 41">
              <a:extLst>
                <a:ext uri="{FF2B5EF4-FFF2-40B4-BE49-F238E27FC236}">
                  <a16:creationId xmlns:a16="http://schemas.microsoft.com/office/drawing/2014/main" id="{47A3847A-FF82-4541-8104-58EEA0B9A67E}"/>
                </a:ext>
              </a:extLst>
            </p:cNvPr>
            <p:cNvGrpSpPr/>
            <p:nvPr/>
          </p:nvGrpSpPr>
          <p:grpSpPr>
            <a:xfrm>
              <a:off x="3961743" y="3520771"/>
              <a:ext cx="2389356" cy="2389766"/>
              <a:chOff x="3155293" y="1686517"/>
              <a:chExt cx="2389025" cy="2389482"/>
            </a:xfrm>
          </p:grpSpPr>
          <p:grpSp>
            <p:nvGrpSpPr>
              <p:cNvPr id="94" name="Group 93">
                <a:extLst>
                  <a:ext uri="{FF2B5EF4-FFF2-40B4-BE49-F238E27FC236}">
                    <a16:creationId xmlns:a16="http://schemas.microsoft.com/office/drawing/2014/main" id="{D09CB1D8-A637-5E4B-9842-85C235341FA2}"/>
                  </a:ext>
                </a:extLst>
              </p:cNvPr>
              <p:cNvGrpSpPr/>
              <p:nvPr/>
            </p:nvGrpSpPr>
            <p:grpSpPr>
              <a:xfrm>
                <a:off x="3155293" y="1687129"/>
                <a:ext cx="2382520" cy="52070"/>
                <a:chOff x="1618593" y="1191829"/>
                <a:chExt cx="2382520" cy="52070"/>
              </a:xfrm>
            </p:grpSpPr>
            <p:sp>
              <p:nvSpPr>
                <p:cNvPr id="107" name="Oval 106">
                  <a:extLst>
                    <a:ext uri="{FF2B5EF4-FFF2-40B4-BE49-F238E27FC236}">
                      <a16:creationId xmlns:a16="http://schemas.microsoft.com/office/drawing/2014/main" id="{EFC436DD-58D5-7B49-BA5A-2A7018BF45C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8C2C5704-A138-BF46-8E88-FD2A14C96753}"/>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A67F5767-8C77-F844-97B6-E66970EBD610}"/>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A349E23F-E3D9-9440-B2B1-552049F088A9}"/>
                  </a:ext>
                </a:extLst>
              </p:cNvPr>
              <p:cNvGrpSpPr/>
              <p:nvPr/>
            </p:nvGrpSpPr>
            <p:grpSpPr>
              <a:xfrm rot="5400000">
                <a:off x="1990068" y="2858704"/>
                <a:ext cx="2382520" cy="52070"/>
                <a:chOff x="1618593" y="1191829"/>
                <a:chExt cx="2382520" cy="52070"/>
              </a:xfrm>
            </p:grpSpPr>
            <p:sp>
              <p:nvSpPr>
                <p:cNvPr id="104" name="Oval 103">
                  <a:extLst>
                    <a:ext uri="{FF2B5EF4-FFF2-40B4-BE49-F238E27FC236}">
                      <a16:creationId xmlns:a16="http://schemas.microsoft.com/office/drawing/2014/main" id="{65AD6ECF-8328-D34D-BB75-F4616185230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35DBF3BB-7E10-234E-84D8-CA590C0919F7}"/>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B40FD0AF-7AF0-B041-A997-232EA5D85248}"/>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19627D49-FFAF-D74E-8322-82B19AD108C3}"/>
                  </a:ext>
                </a:extLst>
              </p:cNvPr>
              <p:cNvGrpSpPr/>
              <p:nvPr/>
            </p:nvGrpSpPr>
            <p:grpSpPr>
              <a:xfrm rot="5400000">
                <a:off x="4326868" y="2851742"/>
                <a:ext cx="2382520" cy="52070"/>
                <a:chOff x="1618593" y="1191829"/>
                <a:chExt cx="2382520" cy="52070"/>
              </a:xfrm>
            </p:grpSpPr>
            <p:sp>
              <p:nvSpPr>
                <p:cNvPr id="101" name="Oval 100">
                  <a:extLst>
                    <a:ext uri="{FF2B5EF4-FFF2-40B4-BE49-F238E27FC236}">
                      <a16:creationId xmlns:a16="http://schemas.microsoft.com/office/drawing/2014/main" id="{3DC33857-D157-A644-8F6C-664D49B1F656}"/>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98F21453-9412-B941-A56F-DCF6D77C4C44}"/>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F6B9257-E2F9-6E4F-87AA-0DF8866D42D2}"/>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A18547E5-CF78-9749-B306-70734AB406B6}"/>
                  </a:ext>
                </a:extLst>
              </p:cNvPr>
              <p:cNvGrpSpPr/>
              <p:nvPr/>
            </p:nvGrpSpPr>
            <p:grpSpPr>
              <a:xfrm>
                <a:off x="3161798" y="4023340"/>
                <a:ext cx="2382520" cy="52070"/>
                <a:chOff x="1618593" y="1191829"/>
                <a:chExt cx="2382520" cy="52070"/>
              </a:xfrm>
            </p:grpSpPr>
            <p:sp>
              <p:nvSpPr>
                <p:cNvPr id="98" name="Oval 97">
                  <a:extLst>
                    <a:ext uri="{FF2B5EF4-FFF2-40B4-BE49-F238E27FC236}">
                      <a16:creationId xmlns:a16="http://schemas.microsoft.com/office/drawing/2014/main" id="{2DAF64BD-E834-5B42-92B9-EF6A24798111}"/>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9" name="Straight Connector 98">
                  <a:extLst>
                    <a:ext uri="{FF2B5EF4-FFF2-40B4-BE49-F238E27FC236}">
                      <a16:creationId xmlns:a16="http://schemas.microsoft.com/office/drawing/2014/main" id="{50FD8DB2-D223-144A-9993-869132D7B13C}"/>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A8ED772F-F05B-954D-B213-18E928C3D298}"/>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3" name="Group 42">
              <a:extLst>
                <a:ext uri="{FF2B5EF4-FFF2-40B4-BE49-F238E27FC236}">
                  <a16:creationId xmlns:a16="http://schemas.microsoft.com/office/drawing/2014/main" id="{E4178762-CA9C-A044-812A-24CF7BC0356F}"/>
                </a:ext>
              </a:extLst>
            </p:cNvPr>
            <p:cNvGrpSpPr/>
            <p:nvPr/>
          </p:nvGrpSpPr>
          <p:grpSpPr>
            <a:xfrm>
              <a:off x="3955238" y="1190344"/>
              <a:ext cx="2389356" cy="2389766"/>
              <a:chOff x="3155293" y="1686517"/>
              <a:chExt cx="2389025" cy="2389482"/>
            </a:xfrm>
          </p:grpSpPr>
          <p:grpSp>
            <p:nvGrpSpPr>
              <p:cNvPr id="78" name="Group 77">
                <a:extLst>
                  <a:ext uri="{FF2B5EF4-FFF2-40B4-BE49-F238E27FC236}">
                    <a16:creationId xmlns:a16="http://schemas.microsoft.com/office/drawing/2014/main" id="{20BEE0F5-E607-2449-934D-F7803BF05B31}"/>
                  </a:ext>
                </a:extLst>
              </p:cNvPr>
              <p:cNvGrpSpPr/>
              <p:nvPr/>
            </p:nvGrpSpPr>
            <p:grpSpPr>
              <a:xfrm>
                <a:off x="3155293" y="1687129"/>
                <a:ext cx="2382520" cy="52070"/>
                <a:chOff x="1618593" y="1191829"/>
                <a:chExt cx="2382520" cy="52070"/>
              </a:xfrm>
            </p:grpSpPr>
            <p:sp>
              <p:nvSpPr>
                <p:cNvPr id="91" name="Oval 90">
                  <a:extLst>
                    <a:ext uri="{FF2B5EF4-FFF2-40B4-BE49-F238E27FC236}">
                      <a16:creationId xmlns:a16="http://schemas.microsoft.com/office/drawing/2014/main" id="{F55C8D81-EBDD-E743-877B-902D207D714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80BDE5D0-AA00-8A45-BF10-CA9A1E91DB66}"/>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AB885DE7-1810-154D-81B6-EAE5FEB060B7}"/>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A730803D-9A1E-954A-8118-7C5537D39F07}"/>
                  </a:ext>
                </a:extLst>
              </p:cNvPr>
              <p:cNvGrpSpPr/>
              <p:nvPr/>
            </p:nvGrpSpPr>
            <p:grpSpPr>
              <a:xfrm rot="5400000">
                <a:off x="1990068" y="2858704"/>
                <a:ext cx="2382520" cy="52070"/>
                <a:chOff x="1618593" y="1191829"/>
                <a:chExt cx="2382520" cy="52070"/>
              </a:xfrm>
            </p:grpSpPr>
            <p:sp>
              <p:nvSpPr>
                <p:cNvPr id="88" name="Oval 87">
                  <a:extLst>
                    <a:ext uri="{FF2B5EF4-FFF2-40B4-BE49-F238E27FC236}">
                      <a16:creationId xmlns:a16="http://schemas.microsoft.com/office/drawing/2014/main" id="{F0F34F2F-0B0E-7948-AD09-7A21F41DB97B}"/>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13D38496-3105-9642-8606-0794356E82A7}"/>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E588D27-4619-9943-9CF5-10727CA08F34}"/>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A7CBDCD3-3146-1D4E-8252-A94B05655B24}"/>
                  </a:ext>
                </a:extLst>
              </p:cNvPr>
              <p:cNvGrpSpPr/>
              <p:nvPr/>
            </p:nvGrpSpPr>
            <p:grpSpPr>
              <a:xfrm rot="5400000">
                <a:off x="4326868" y="2851742"/>
                <a:ext cx="2382520" cy="52070"/>
                <a:chOff x="1618593" y="1191829"/>
                <a:chExt cx="2382520" cy="52070"/>
              </a:xfrm>
            </p:grpSpPr>
            <p:sp>
              <p:nvSpPr>
                <p:cNvPr id="85" name="Oval 84">
                  <a:extLst>
                    <a:ext uri="{FF2B5EF4-FFF2-40B4-BE49-F238E27FC236}">
                      <a16:creationId xmlns:a16="http://schemas.microsoft.com/office/drawing/2014/main" id="{ACEF2722-D014-D645-AAE8-B54E5395447A}"/>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829EB170-93A5-0541-90CD-E24278163CC1}"/>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006900A9-BCDF-294E-A3A0-065EA2D0A1A6}"/>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7695535A-5AB9-C344-87D6-919E123DE15D}"/>
                  </a:ext>
                </a:extLst>
              </p:cNvPr>
              <p:cNvGrpSpPr/>
              <p:nvPr/>
            </p:nvGrpSpPr>
            <p:grpSpPr>
              <a:xfrm>
                <a:off x="3161798" y="4023340"/>
                <a:ext cx="2382520" cy="52070"/>
                <a:chOff x="1618593" y="1191829"/>
                <a:chExt cx="2382520" cy="52070"/>
              </a:xfrm>
            </p:grpSpPr>
            <p:sp>
              <p:nvSpPr>
                <p:cNvPr id="82" name="Oval 81">
                  <a:extLst>
                    <a:ext uri="{FF2B5EF4-FFF2-40B4-BE49-F238E27FC236}">
                      <a16:creationId xmlns:a16="http://schemas.microsoft.com/office/drawing/2014/main" id="{5FF2FAFD-608F-2F41-B2FA-B0B653C8D18B}"/>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83" name="Straight Connector 82">
                  <a:extLst>
                    <a:ext uri="{FF2B5EF4-FFF2-40B4-BE49-F238E27FC236}">
                      <a16:creationId xmlns:a16="http://schemas.microsoft.com/office/drawing/2014/main" id="{8CB79663-0D51-9341-8499-6C9A4E03C2E0}"/>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91B6B996-194F-5F49-A990-3D752EF5C80D}"/>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sp>
          <p:nvSpPr>
            <p:cNvPr id="44" name="Oval 43">
              <a:extLst>
                <a:ext uri="{FF2B5EF4-FFF2-40B4-BE49-F238E27FC236}">
                  <a16:creationId xmlns:a16="http://schemas.microsoft.com/office/drawing/2014/main" id="{F3D9F424-CF88-F146-9298-A6FCB5AD85F0}"/>
                </a:ext>
              </a:extLst>
            </p:cNvPr>
            <p:cNvSpPr>
              <a:spLocks noChangeAspect="1"/>
            </p:cNvSpPr>
            <p:nvPr/>
          </p:nvSpPr>
          <p:spPr>
            <a:xfrm rot="5400000">
              <a:off x="3127391" y="2695658"/>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AB1E23B5-97B0-9540-8AAD-9E501F4DFC54}"/>
                </a:ext>
              </a:extLst>
            </p:cNvPr>
            <p:cNvSpPr>
              <a:spLocks noChangeAspect="1"/>
            </p:cNvSpPr>
            <p:nvPr/>
          </p:nvSpPr>
          <p:spPr>
            <a:xfrm rot="5400000">
              <a:off x="3119209" y="3741879"/>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F3D8F298-FC86-E443-8DCE-BC0BB338079C}"/>
                </a:ext>
              </a:extLst>
            </p:cNvPr>
            <p:cNvSpPr>
              <a:spLocks noChangeAspect="1"/>
            </p:cNvSpPr>
            <p:nvPr/>
          </p:nvSpPr>
          <p:spPr>
            <a:xfrm rot="5400000">
              <a:off x="3119209" y="4788947"/>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CD305E63-0A66-0F4A-8E97-330025805F0B}"/>
                </a:ext>
              </a:extLst>
            </p:cNvPr>
            <p:cNvSpPr>
              <a:spLocks noChangeAspect="1"/>
            </p:cNvSpPr>
            <p:nvPr/>
          </p:nvSpPr>
          <p:spPr>
            <a:xfrm rot="5400000">
              <a:off x="4307062" y="1652965"/>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FB5BA48F-AE86-9640-ACA7-3C9D552A16B3}"/>
                </a:ext>
              </a:extLst>
            </p:cNvPr>
            <p:cNvSpPr>
              <a:spLocks noChangeAspect="1"/>
            </p:cNvSpPr>
            <p:nvPr/>
          </p:nvSpPr>
          <p:spPr>
            <a:xfrm rot="5400000">
              <a:off x="4313412" y="2701686"/>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217AE2C5-F9EA-0447-B872-6157305822B7}"/>
                </a:ext>
              </a:extLst>
            </p:cNvPr>
            <p:cNvSpPr>
              <a:spLocks noChangeAspect="1"/>
            </p:cNvSpPr>
            <p:nvPr/>
          </p:nvSpPr>
          <p:spPr>
            <a:xfrm rot="5400000">
              <a:off x="4314792" y="3747472"/>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3C54054B-CD7B-D14E-B0AC-F9498483B2CA}"/>
                </a:ext>
              </a:extLst>
            </p:cNvPr>
            <p:cNvSpPr>
              <a:spLocks noChangeAspect="1"/>
            </p:cNvSpPr>
            <p:nvPr/>
          </p:nvSpPr>
          <p:spPr>
            <a:xfrm rot="5400000">
              <a:off x="4314791" y="4793025"/>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06D08EFD-287F-7343-98D0-C806CA1BEFB0}"/>
                </a:ext>
              </a:extLst>
            </p:cNvPr>
            <p:cNvSpPr>
              <a:spLocks noChangeAspect="1"/>
            </p:cNvSpPr>
            <p:nvPr/>
          </p:nvSpPr>
          <p:spPr>
            <a:xfrm rot="5400000">
              <a:off x="5497446" y="4786514"/>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4B4E2C7-CCC7-4E41-9B1E-6019E1270D91}"/>
                </a:ext>
              </a:extLst>
            </p:cNvPr>
            <p:cNvSpPr>
              <a:spLocks noChangeAspect="1"/>
            </p:cNvSpPr>
            <p:nvPr/>
          </p:nvSpPr>
          <p:spPr>
            <a:xfrm rot="5400000">
              <a:off x="5491951" y="3746579"/>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1ED21BEE-E3DB-9D46-85D6-55CD9C44A7E0}"/>
                </a:ext>
              </a:extLst>
            </p:cNvPr>
            <p:cNvSpPr>
              <a:spLocks noChangeAspect="1"/>
            </p:cNvSpPr>
            <p:nvPr/>
          </p:nvSpPr>
          <p:spPr>
            <a:xfrm rot="5400000">
              <a:off x="5484010" y="2695658"/>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1C1F6850-DCE0-5444-9052-BD4F9371109A}"/>
                </a:ext>
              </a:extLst>
            </p:cNvPr>
            <p:cNvSpPr>
              <a:spLocks noChangeAspect="1"/>
            </p:cNvSpPr>
            <p:nvPr/>
          </p:nvSpPr>
          <p:spPr>
            <a:xfrm rot="5400000">
              <a:off x="5484010" y="1657437"/>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5F7D840E-06B9-7749-80A7-6A0E97E56A42}"/>
                </a:ext>
              </a:extLst>
            </p:cNvPr>
            <p:cNvSpPr>
              <a:spLocks noChangeAspect="1"/>
            </p:cNvSpPr>
            <p:nvPr/>
          </p:nvSpPr>
          <p:spPr>
            <a:xfrm rot="5400000">
              <a:off x="6277679" y="117150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53041B-4662-384B-810B-96EEB6E3B753}"/>
                </a:ext>
              </a:extLst>
            </p:cNvPr>
            <p:cNvSpPr>
              <a:spLocks noChangeAspect="1"/>
            </p:cNvSpPr>
            <p:nvPr/>
          </p:nvSpPr>
          <p:spPr>
            <a:xfrm rot="5400000">
              <a:off x="6278993" y="35077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0983B9B3-59E1-1540-A708-CD84DAC104C8}"/>
                </a:ext>
              </a:extLst>
            </p:cNvPr>
            <p:cNvSpPr>
              <a:spLocks noChangeAspect="1"/>
            </p:cNvSpPr>
            <p:nvPr/>
          </p:nvSpPr>
          <p:spPr>
            <a:xfrm rot="5400000">
              <a:off x="6284029" y="58318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BD4E1F8A-A76E-C246-A12C-CE607D36C1EF}"/>
                </a:ext>
              </a:extLst>
            </p:cNvPr>
            <p:cNvSpPr>
              <a:spLocks noChangeAspect="1"/>
            </p:cNvSpPr>
            <p:nvPr/>
          </p:nvSpPr>
          <p:spPr>
            <a:xfrm rot="5400000">
              <a:off x="3951583" y="5844866"/>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24E013EC-61B2-BC41-9B03-EEF58DC7292F}"/>
                </a:ext>
              </a:extLst>
            </p:cNvPr>
            <p:cNvSpPr>
              <a:spLocks noChangeAspect="1"/>
            </p:cNvSpPr>
            <p:nvPr/>
          </p:nvSpPr>
          <p:spPr>
            <a:xfrm rot="5400000">
              <a:off x="1618594" y="5851216"/>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83C4C48-9807-614C-AC3A-2D19C4471DF7}"/>
                </a:ext>
              </a:extLst>
            </p:cNvPr>
            <p:cNvSpPr>
              <a:spLocks noChangeAspect="1"/>
            </p:cNvSpPr>
            <p:nvPr/>
          </p:nvSpPr>
          <p:spPr>
            <a:xfrm rot="5400000">
              <a:off x="1611820" y="35077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92652FEC-F6EB-2946-AF2C-05C9348FA035}"/>
                </a:ext>
              </a:extLst>
            </p:cNvPr>
            <p:cNvSpPr>
              <a:spLocks noChangeAspect="1"/>
            </p:cNvSpPr>
            <p:nvPr/>
          </p:nvSpPr>
          <p:spPr>
            <a:xfrm rot="5400000">
              <a:off x="3941847" y="350830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75ABC460-8A6C-244C-BDEC-9F5697952690}"/>
                </a:ext>
              </a:extLst>
            </p:cNvPr>
            <p:cNvSpPr>
              <a:spLocks noChangeAspect="1"/>
            </p:cNvSpPr>
            <p:nvPr/>
          </p:nvSpPr>
          <p:spPr>
            <a:xfrm rot="5400000">
              <a:off x="1605547" y="1179588"/>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44328DCF-2DB6-6247-83E0-500EF094A764}"/>
                </a:ext>
              </a:extLst>
            </p:cNvPr>
            <p:cNvSpPr>
              <a:spLocks noChangeAspect="1"/>
            </p:cNvSpPr>
            <p:nvPr/>
          </p:nvSpPr>
          <p:spPr>
            <a:xfrm rot="5400000">
              <a:off x="3935807" y="117785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id="{7B8B0850-0EC3-6E4D-B736-1515F1492E75}"/>
                </a:ext>
              </a:extLst>
            </p:cNvPr>
            <p:cNvCxnSpPr>
              <a:cxnSpLocks/>
              <a:stCxn id="62" idx="4"/>
              <a:endCxn id="200" idx="4"/>
            </p:cNvCxnSpPr>
            <p:nvPr/>
          </p:nvCxnSpPr>
          <p:spPr>
            <a:xfrm>
              <a:off x="1605547" y="1225308"/>
              <a:ext cx="1515119" cy="469830"/>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9233052-0D34-3347-A1FC-92A4DD4F7809}"/>
                </a:ext>
              </a:extLst>
            </p:cNvPr>
            <p:cNvCxnSpPr>
              <a:cxnSpLocks/>
              <a:stCxn id="63" idx="1"/>
              <a:endCxn id="200" idx="1"/>
            </p:cNvCxnSpPr>
            <p:nvPr/>
          </p:nvCxnSpPr>
          <p:spPr>
            <a:xfrm flipH="1">
              <a:off x="3198715" y="1191250"/>
              <a:ext cx="815141" cy="471559"/>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802661B-2A48-3240-8C27-D44F48FF7566}"/>
                </a:ext>
              </a:extLst>
            </p:cNvPr>
            <p:cNvCxnSpPr>
              <a:cxnSpLocks/>
              <a:stCxn id="60" idx="5"/>
              <a:endCxn id="200" idx="5"/>
            </p:cNvCxnSpPr>
            <p:nvPr/>
          </p:nvCxnSpPr>
          <p:spPr>
            <a:xfrm flipV="1">
              <a:off x="1625211" y="1727467"/>
              <a:ext cx="1508846" cy="1858302"/>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37F2B5E-462B-6C47-81EE-AC79E7BC0BF5}"/>
                </a:ext>
              </a:extLst>
            </p:cNvPr>
            <p:cNvCxnSpPr>
              <a:cxnSpLocks/>
              <a:stCxn id="61" idx="3"/>
              <a:endCxn id="200" idx="7"/>
            </p:cNvCxnSpPr>
            <p:nvPr/>
          </p:nvCxnSpPr>
          <p:spPr>
            <a:xfrm flipH="1" flipV="1">
              <a:off x="3198715" y="1727467"/>
              <a:ext cx="756523" cy="1794233"/>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B3F130-69E2-EE45-B6BD-4F5B99FBFF3C}"/>
                </a:ext>
              </a:extLst>
            </p:cNvPr>
            <p:cNvCxnSpPr>
              <a:cxnSpLocks/>
            </p:cNvCxnSpPr>
            <p:nvPr/>
          </p:nvCxnSpPr>
          <p:spPr>
            <a:xfrm rot="5400000" flipV="1">
              <a:off x="2637549" y="1114469"/>
              <a:ext cx="1054673" cy="338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A614E49-2C68-AA4C-B9DB-4E068793ACB4}"/>
                </a:ext>
              </a:extLst>
            </p:cNvPr>
            <p:cNvCxnSpPr>
              <a:cxnSpLocks/>
            </p:cNvCxnSpPr>
            <p:nvPr/>
          </p:nvCxnSpPr>
          <p:spPr>
            <a:xfrm rot="5400000" flipV="1">
              <a:off x="3820840" y="1124978"/>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7BD06E7-C3D6-9049-A1E1-0232DC360811}"/>
                </a:ext>
              </a:extLst>
            </p:cNvPr>
            <p:cNvCxnSpPr>
              <a:cxnSpLocks/>
            </p:cNvCxnSpPr>
            <p:nvPr/>
          </p:nvCxnSpPr>
          <p:spPr>
            <a:xfrm rot="5400000" flipV="1">
              <a:off x="5003292" y="1153294"/>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635594-2E08-E848-A354-BDD58D350052}"/>
                </a:ext>
              </a:extLst>
            </p:cNvPr>
            <p:cNvCxnSpPr>
              <a:cxnSpLocks/>
            </p:cNvCxnSpPr>
            <p:nvPr/>
          </p:nvCxnSpPr>
          <p:spPr>
            <a:xfrm flipV="1">
              <a:off x="5537671" y="1692140"/>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BE0FEAA-42A0-1A4F-9591-5840B84E370F}"/>
                </a:ext>
              </a:extLst>
            </p:cNvPr>
            <p:cNvCxnSpPr>
              <a:cxnSpLocks/>
            </p:cNvCxnSpPr>
            <p:nvPr/>
          </p:nvCxnSpPr>
          <p:spPr>
            <a:xfrm flipV="1">
              <a:off x="5539565" y="2741378"/>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7DF7A8-C654-0B49-A3B7-DD1DF1834594}"/>
                </a:ext>
              </a:extLst>
            </p:cNvPr>
            <p:cNvCxnSpPr>
              <a:cxnSpLocks/>
            </p:cNvCxnSpPr>
            <p:nvPr/>
          </p:nvCxnSpPr>
          <p:spPr>
            <a:xfrm flipV="1">
              <a:off x="5583391" y="3787599"/>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6BB7563-06EF-C841-8799-4BA8407A123D}"/>
                </a:ext>
              </a:extLst>
            </p:cNvPr>
            <p:cNvCxnSpPr>
              <a:cxnSpLocks/>
            </p:cNvCxnSpPr>
            <p:nvPr/>
          </p:nvCxnSpPr>
          <p:spPr>
            <a:xfrm flipV="1">
              <a:off x="5575450" y="4833839"/>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CF6017C-AB6F-7E4C-B249-892FC0518879}"/>
                </a:ext>
              </a:extLst>
            </p:cNvPr>
            <p:cNvCxnSpPr>
              <a:cxnSpLocks/>
            </p:cNvCxnSpPr>
            <p:nvPr/>
          </p:nvCxnSpPr>
          <p:spPr>
            <a:xfrm rot="5400000" flipV="1">
              <a:off x="3836702" y="5323401"/>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65ACDC7-CC6C-4D4C-97ED-4DB7918C8BCE}"/>
                </a:ext>
              </a:extLst>
            </p:cNvPr>
            <p:cNvCxnSpPr>
              <a:cxnSpLocks/>
            </p:cNvCxnSpPr>
            <p:nvPr/>
          </p:nvCxnSpPr>
          <p:spPr>
            <a:xfrm rot="5400000" flipV="1">
              <a:off x="5019154" y="5351717"/>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E75482-71E7-3442-ADEE-321BD30F0B9C}"/>
                </a:ext>
              </a:extLst>
            </p:cNvPr>
            <p:cNvCxnSpPr>
              <a:cxnSpLocks/>
            </p:cNvCxnSpPr>
            <p:nvPr/>
          </p:nvCxnSpPr>
          <p:spPr>
            <a:xfrm rot="5400000" flipV="1">
              <a:off x="2637549" y="5418166"/>
              <a:ext cx="1054673" cy="338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230" name="TextBox 229">
            <a:extLst>
              <a:ext uri="{FF2B5EF4-FFF2-40B4-BE49-F238E27FC236}">
                <a16:creationId xmlns:a16="http://schemas.microsoft.com/office/drawing/2014/main" id="{DEFDAA4A-A654-9847-B561-2C935B04F619}"/>
              </a:ext>
            </a:extLst>
          </p:cNvPr>
          <p:cNvSpPr txBox="1"/>
          <p:nvPr/>
        </p:nvSpPr>
        <p:spPr>
          <a:xfrm flipH="1">
            <a:off x="9499615" y="3931248"/>
            <a:ext cx="2243469" cy="429336"/>
          </a:xfrm>
          <a:prstGeom prst="rect">
            <a:avLst/>
          </a:prstGeom>
        </p:spPr>
        <p:txBody>
          <a:bodyPr vert="horz" wrap="none" lIns="91440" tIns="45720" rIns="91440" bIns="45720" rtlCol="0">
            <a:noAutofit/>
          </a:bodyPr>
          <a:lstStyle/>
          <a:p>
            <a:pPr algn="l"/>
            <a:r>
              <a:rPr lang="en-US" dirty="0"/>
              <a:t>Constraint-based</a:t>
            </a:r>
          </a:p>
        </p:txBody>
      </p:sp>
      <p:pic>
        <p:nvPicPr>
          <p:cNvPr id="232" name="Picture 231">
            <a:extLst>
              <a:ext uri="{FF2B5EF4-FFF2-40B4-BE49-F238E27FC236}">
                <a16:creationId xmlns:a16="http://schemas.microsoft.com/office/drawing/2014/main" id="{1818D9B4-5745-6752-4474-2670010CA4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630" y="4491583"/>
            <a:ext cx="2313564" cy="2057400"/>
          </a:xfrm>
          <a:prstGeom prst="rect">
            <a:avLst/>
          </a:prstGeom>
        </p:spPr>
      </p:pic>
      <p:cxnSp>
        <p:nvCxnSpPr>
          <p:cNvPr id="240" name="Straight Arrow Connector 239">
            <a:extLst>
              <a:ext uri="{FF2B5EF4-FFF2-40B4-BE49-F238E27FC236}">
                <a16:creationId xmlns:a16="http://schemas.microsoft.com/office/drawing/2014/main" id="{D91B2CB1-63B3-C6FD-0767-99B9F765E53A}"/>
              </a:ext>
            </a:extLst>
          </p:cNvPr>
          <p:cNvCxnSpPr>
            <a:cxnSpLocks/>
          </p:cNvCxnSpPr>
          <p:nvPr/>
        </p:nvCxnSpPr>
        <p:spPr bwMode="auto">
          <a:xfrm flipV="1">
            <a:off x="5596210" y="3879838"/>
            <a:ext cx="3186801" cy="1594666"/>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cxnSp>
        <p:nvCxnSpPr>
          <p:cNvPr id="4" name="Straight Connector 3">
            <a:extLst>
              <a:ext uri="{FF2B5EF4-FFF2-40B4-BE49-F238E27FC236}">
                <a16:creationId xmlns:a16="http://schemas.microsoft.com/office/drawing/2014/main" id="{382AD749-68C3-E1C6-BF00-C9D638B4D727}"/>
              </a:ext>
            </a:extLst>
          </p:cNvPr>
          <p:cNvCxnSpPr/>
          <p:nvPr/>
        </p:nvCxnSpPr>
        <p:spPr>
          <a:xfrm>
            <a:off x="2031825" y="3619420"/>
            <a:ext cx="1493860" cy="0"/>
          </a:xfrm>
          <a:prstGeom prst="line">
            <a:avLst/>
          </a:prstGeom>
          <a:ln w="825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C0EA2A4-6DFD-2953-114E-E9A5523D291B}"/>
              </a:ext>
            </a:extLst>
          </p:cNvPr>
          <p:cNvCxnSpPr/>
          <p:nvPr/>
        </p:nvCxnSpPr>
        <p:spPr>
          <a:xfrm>
            <a:off x="2044743" y="5166667"/>
            <a:ext cx="1493860" cy="0"/>
          </a:xfrm>
          <a:prstGeom prst="line">
            <a:avLst/>
          </a:prstGeom>
          <a:ln w="146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229E24-CE25-FF6A-0C32-99EEAF1B01B6}"/>
              </a:ext>
            </a:extLst>
          </p:cNvPr>
          <p:cNvCxnSpPr>
            <a:cxnSpLocks/>
          </p:cNvCxnSpPr>
          <p:nvPr/>
        </p:nvCxnSpPr>
        <p:spPr>
          <a:xfrm flipV="1">
            <a:off x="2000829" y="3570055"/>
            <a:ext cx="0" cy="1673352"/>
          </a:xfrm>
          <a:prstGeom prst="line">
            <a:avLst/>
          </a:prstGeom>
          <a:ln w="146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7F8D1EE-DC0B-8134-4BAB-7A7548A7C185}"/>
              </a:ext>
            </a:extLst>
          </p:cNvPr>
          <p:cNvCxnSpPr>
            <a:cxnSpLocks/>
          </p:cNvCxnSpPr>
          <p:nvPr/>
        </p:nvCxnSpPr>
        <p:spPr>
          <a:xfrm flipV="1">
            <a:off x="3548076" y="3582973"/>
            <a:ext cx="0" cy="1673352"/>
          </a:xfrm>
          <a:prstGeom prst="line">
            <a:avLst/>
          </a:prstGeom>
          <a:ln w="146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DF5AF5-815F-E14B-9061-C99A6343FF42}"/>
              </a:ext>
            </a:extLst>
          </p:cNvPr>
          <p:cNvSpPr txBox="1"/>
          <p:nvPr/>
        </p:nvSpPr>
        <p:spPr>
          <a:xfrm>
            <a:off x="776135" y="4427874"/>
            <a:ext cx="1045230" cy="369332"/>
          </a:xfrm>
          <a:prstGeom prst="rect">
            <a:avLst/>
          </a:prstGeom>
          <a:noFill/>
        </p:spPr>
        <p:txBody>
          <a:bodyPr wrap="square" rtlCol="0">
            <a:spAutoFit/>
          </a:bodyPr>
          <a:lstStyle/>
          <a:p>
            <a:pPr algn="l"/>
            <a:r>
              <a:rPr lang="en-US" dirty="0">
                <a:solidFill>
                  <a:schemeClr val="bg1"/>
                </a:solidFill>
              </a:rPr>
              <a:t>Fringe</a:t>
            </a:r>
          </a:p>
        </p:txBody>
      </p:sp>
      <p:cxnSp>
        <p:nvCxnSpPr>
          <p:cNvPr id="233" name="Straight Arrow Connector 232">
            <a:extLst>
              <a:ext uri="{FF2B5EF4-FFF2-40B4-BE49-F238E27FC236}">
                <a16:creationId xmlns:a16="http://schemas.microsoft.com/office/drawing/2014/main" id="{84D4062B-F106-9FBA-FF25-FA407CBA51E0}"/>
              </a:ext>
            </a:extLst>
          </p:cNvPr>
          <p:cNvCxnSpPr>
            <a:cxnSpLocks/>
          </p:cNvCxnSpPr>
          <p:nvPr/>
        </p:nvCxnSpPr>
        <p:spPr bwMode="auto">
          <a:xfrm flipV="1">
            <a:off x="1159013" y="4043403"/>
            <a:ext cx="652034" cy="381917"/>
          </a:xfrm>
          <a:prstGeom prst="straightConnector1">
            <a:avLst/>
          </a:prstGeom>
          <a:solidFill>
            <a:schemeClr val="accent1"/>
          </a:solidFill>
          <a:ln w="25400" cap="flat" cmpd="sng" algn="ctr">
            <a:solidFill>
              <a:schemeClr val="accent2"/>
            </a:solidFill>
            <a:prstDash val="solid"/>
            <a:round/>
            <a:headEnd type="none" w="med" len="med"/>
            <a:tailEnd type="arrow"/>
          </a:ln>
          <a:effectLst/>
        </p:spPr>
      </p:cxnSp>
    </p:spTree>
    <p:extLst>
      <p:ext uri="{BB962C8B-B14F-4D97-AF65-F5344CB8AC3E}">
        <p14:creationId xmlns:p14="http://schemas.microsoft.com/office/powerpoint/2010/main" val="21243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8E83-45F3-BD40-BD96-C1EA52311FA5}"/>
              </a:ext>
            </a:extLst>
          </p:cNvPr>
          <p:cNvSpPr>
            <a:spLocks noGrp="1"/>
          </p:cNvSpPr>
          <p:nvPr>
            <p:ph type="title"/>
          </p:nvPr>
        </p:nvSpPr>
        <p:spPr/>
        <p:txBody>
          <a:bodyPr/>
          <a:lstStyle/>
          <a:p>
            <a:r>
              <a:rPr lang="en-US" dirty="0"/>
              <a:t>Six-Degree of Freedom (6-DOF)</a:t>
            </a:r>
          </a:p>
        </p:txBody>
      </p:sp>
      <p:sp>
        <p:nvSpPr>
          <p:cNvPr id="3" name="Slide Number Placeholder 2">
            <a:extLst>
              <a:ext uri="{FF2B5EF4-FFF2-40B4-BE49-F238E27FC236}">
                <a16:creationId xmlns:a16="http://schemas.microsoft.com/office/drawing/2014/main" id="{2D55B5CA-C1CF-E140-B1EA-ED79D574E30A}"/>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8B91D5FF-CEB5-1D46-831C-E0C493656E75}"/>
              </a:ext>
            </a:extLst>
          </p:cNvPr>
          <p:cNvSpPr>
            <a:spLocks noGrp="1"/>
          </p:cNvSpPr>
          <p:nvPr>
            <p:ph sz="quarter" idx="11"/>
          </p:nvPr>
        </p:nvSpPr>
        <p:spPr>
          <a:xfrm>
            <a:off x="647700" y="1409700"/>
            <a:ext cx="5820007" cy="4610100"/>
          </a:xfrm>
        </p:spPr>
        <p:txBody>
          <a:bodyPr/>
          <a:lstStyle/>
          <a:p>
            <a:pPr marL="342900" indent="-342900">
              <a:buFont typeface="Arial" panose="020B0604020202020204" pitchFamily="34" charset="0"/>
              <a:buChar char="•"/>
            </a:pPr>
            <a:r>
              <a:rPr lang="en-US" dirty="0"/>
              <a:t>Force and moments on a body drive motion follows Horne and Mahesh, J. </a:t>
            </a:r>
            <a:r>
              <a:rPr lang="en-US" dirty="0" err="1"/>
              <a:t>Comput</a:t>
            </a:r>
            <a:r>
              <a:rPr lang="en-US" dirty="0"/>
              <a:t>. Fluids, (2019); RK4 integration</a:t>
            </a:r>
          </a:p>
        </p:txBody>
      </p:sp>
      <p:pic>
        <p:nvPicPr>
          <p:cNvPr id="13" name="Picture 12">
            <a:extLst>
              <a:ext uri="{FF2B5EF4-FFF2-40B4-BE49-F238E27FC236}">
                <a16:creationId xmlns:a16="http://schemas.microsoft.com/office/drawing/2014/main" id="{FB7A9A69-318F-3716-F903-1EE24C6C04D6}"/>
              </a:ext>
            </a:extLst>
          </p:cNvPr>
          <p:cNvPicPr>
            <a:picLocks noChangeAspect="1"/>
          </p:cNvPicPr>
          <p:nvPr/>
        </p:nvPicPr>
        <p:blipFill>
          <a:blip r:embed="rId2"/>
          <a:stretch>
            <a:fillRect/>
          </a:stretch>
        </p:blipFill>
        <p:spPr>
          <a:xfrm>
            <a:off x="777240" y="2590800"/>
            <a:ext cx="5359400" cy="3429000"/>
          </a:xfrm>
          <a:prstGeom prst="rect">
            <a:avLst/>
          </a:prstGeom>
        </p:spPr>
      </p:pic>
      <p:sp>
        <p:nvSpPr>
          <p:cNvPr id="16" name="TextBox 15">
            <a:extLst>
              <a:ext uri="{FF2B5EF4-FFF2-40B4-BE49-F238E27FC236}">
                <a16:creationId xmlns:a16="http://schemas.microsoft.com/office/drawing/2014/main" id="{96D8AA20-8273-690B-7592-421C4BA4E3FE}"/>
              </a:ext>
            </a:extLst>
          </p:cNvPr>
          <p:cNvSpPr txBox="1"/>
          <p:nvPr/>
        </p:nvSpPr>
        <p:spPr>
          <a:xfrm>
            <a:off x="858644" y="6322741"/>
            <a:ext cx="0" cy="0"/>
          </a:xfrm>
          <a:prstGeom prst="rect">
            <a:avLst/>
          </a:prstGeom>
        </p:spPr>
        <p:txBody>
          <a:bodyPr vert="horz" wrap="none" lIns="91440" tIns="45720" rIns="91440" bIns="45720" rtlCol="0">
            <a:noAutofit/>
          </a:bodyPr>
          <a:lstStyle/>
          <a:p>
            <a:pPr algn="l"/>
            <a:r>
              <a:rPr lang="en-US" dirty="0"/>
              <a:t>Sliding mesh, three-blade example using six-DOF (left) and overset failing/rising sphere (right)</a:t>
            </a:r>
          </a:p>
        </p:txBody>
      </p:sp>
      <p:pic>
        <p:nvPicPr>
          <p:cNvPr id="27" name="Picture 26">
            <a:extLst>
              <a:ext uri="{FF2B5EF4-FFF2-40B4-BE49-F238E27FC236}">
                <a16:creationId xmlns:a16="http://schemas.microsoft.com/office/drawing/2014/main" id="{47BBD712-6AE5-3119-B382-45119C11AB8E}"/>
              </a:ext>
            </a:extLst>
          </p:cNvPr>
          <p:cNvPicPr>
            <a:picLocks noChangeAspect="1"/>
          </p:cNvPicPr>
          <p:nvPr/>
        </p:nvPicPr>
        <p:blipFill>
          <a:blip r:embed="rId3"/>
          <a:stretch>
            <a:fillRect/>
          </a:stretch>
        </p:blipFill>
        <p:spPr>
          <a:xfrm>
            <a:off x="6266180" y="21488"/>
            <a:ext cx="5925820" cy="3777359"/>
          </a:xfrm>
          <a:prstGeom prst="rect">
            <a:avLst/>
          </a:prstGeom>
        </p:spPr>
      </p:pic>
      <p:pic>
        <p:nvPicPr>
          <p:cNvPr id="28" name="Picture 27">
            <a:extLst>
              <a:ext uri="{FF2B5EF4-FFF2-40B4-BE49-F238E27FC236}">
                <a16:creationId xmlns:a16="http://schemas.microsoft.com/office/drawing/2014/main" id="{71D883F0-3EE7-529A-3DD7-FECDBAC4B38E}"/>
              </a:ext>
            </a:extLst>
          </p:cNvPr>
          <p:cNvPicPr>
            <a:picLocks noChangeAspect="1"/>
          </p:cNvPicPr>
          <p:nvPr/>
        </p:nvPicPr>
        <p:blipFill rotWithShape="1">
          <a:blip r:embed="rId4"/>
          <a:srcRect l="23216"/>
          <a:stretch/>
        </p:blipFill>
        <p:spPr>
          <a:xfrm>
            <a:off x="7612009" y="3230879"/>
            <a:ext cx="3771471" cy="3130969"/>
          </a:xfrm>
          <a:prstGeom prst="rect">
            <a:avLst/>
          </a:prstGeom>
        </p:spPr>
      </p:pic>
      <p:sp>
        <p:nvSpPr>
          <p:cNvPr id="5" name="Oval 4">
            <a:extLst>
              <a:ext uri="{FF2B5EF4-FFF2-40B4-BE49-F238E27FC236}">
                <a16:creationId xmlns:a16="http://schemas.microsoft.com/office/drawing/2014/main" id="{11403C7C-D818-A599-B8EF-B358659B0B20}"/>
              </a:ext>
            </a:extLst>
          </p:cNvPr>
          <p:cNvSpPr/>
          <p:nvPr/>
        </p:nvSpPr>
        <p:spPr>
          <a:xfrm>
            <a:off x="11696700" y="32657"/>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 name="Oval 5">
            <a:extLst>
              <a:ext uri="{FF2B5EF4-FFF2-40B4-BE49-F238E27FC236}">
                <a16:creationId xmlns:a16="http://schemas.microsoft.com/office/drawing/2014/main" id="{7634C653-F427-5D9B-7504-05EF94C55D08}"/>
              </a:ext>
            </a:extLst>
          </p:cNvPr>
          <p:cNvSpPr/>
          <p:nvPr/>
        </p:nvSpPr>
        <p:spPr>
          <a:xfrm>
            <a:off x="11477143" y="32657"/>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411160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1D6C56E-6294-5454-6FBE-97F5531DB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291" y="1036037"/>
            <a:ext cx="5606016" cy="3754128"/>
          </a:xfrm>
          <a:prstGeom prst="rect">
            <a:avLst/>
          </a:prstGeom>
        </p:spPr>
      </p:pic>
      <p:grpSp>
        <p:nvGrpSpPr>
          <p:cNvPr id="17" name="Group 16">
            <a:extLst>
              <a:ext uri="{FF2B5EF4-FFF2-40B4-BE49-F238E27FC236}">
                <a16:creationId xmlns:a16="http://schemas.microsoft.com/office/drawing/2014/main" id="{3A311018-355C-DB4D-83FD-2186C7968B65}"/>
              </a:ext>
            </a:extLst>
          </p:cNvPr>
          <p:cNvGrpSpPr/>
          <p:nvPr/>
        </p:nvGrpSpPr>
        <p:grpSpPr>
          <a:xfrm>
            <a:off x="3915406" y="2668726"/>
            <a:ext cx="2450384" cy="3840162"/>
            <a:chOff x="2348089" y="106513"/>
            <a:chExt cx="3863528" cy="6369327"/>
          </a:xfrm>
        </p:grpSpPr>
        <p:pic>
          <p:nvPicPr>
            <p:cNvPr id="18" name="Picture 17">
              <a:extLst>
                <a:ext uri="{FF2B5EF4-FFF2-40B4-BE49-F238E27FC236}">
                  <a16:creationId xmlns:a16="http://schemas.microsoft.com/office/drawing/2014/main" id="{38080992-2795-7B42-93BD-044EF3C766F3}"/>
                </a:ext>
              </a:extLst>
            </p:cNvPr>
            <p:cNvPicPr>
              <a:picLocks noChangeAspect="1"/>
            </p:cNvPicPr>
            <p:nvPr/>
          </p:nvPicPr>
          <p:blipFill rotWithShape="1">
            <a:blip r:embed="rId3"/>
            <a:srcRect l="32160" r="40565"/>
            <a:stretch/>
          </p:blipFill>
          <p:spPr>
            <a:xfrm>
              <a:off x="2348089" y="106513"/>
              <a:ext cx="3105663" cy="6294285"/>
            </a:xfrm>
            <a:prstGeom prst="rect">
              <a:avLst/>
            </a:prstGeom>
          </p:spPr>
        </p:pic>
        <p:cxnSp>
          <p:nvCxnSpPr>
            <p:cNvPr id="19" name="Straight Arrow Connector 18">
              <a:extLst>
                <a:ext uri="{FF2B5EF4-FFF2-40B4-BE49-F238E27FC236}">
                  <a16:creationId xmlns:a16="http://schemas.microsoft.com/office/drawing/2014/main" id="{E88BBAA6-C5E9-0341-8908-77A3FDEDAB93}"/>
                </a:ext>
              </a:extLst>
            </p:cNvPr>
            <p:cNvCxnSpPr>
              <a:cxnSpLocks/>
            </p:cNvCxnSpPr>
            <p:nvPr/>
          </p:nvCxnSpPr>
          <p:spPr>
            <a:xfrm flipV="1">
              <a:off x="5202622" y="541280"/>
              <a:ext cx="336332" cy="478746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515360A-DDE9-CA4D-A0CE-DF74F0E55A30}"/>
                </a:ext>
              </a:extLst>
            </p:cNvPr>
            <p:cNvSpPr txBox="1"/>
            <p:nvPr/>
          </p:nvSpPr>
          <p:spPr>
            <a:xfrm>
              <a:off x="5474385" y="2984201"/>
              <a:ext cx="737232" cy="369332"/>
            </a:xfrm>
            <a:prstGeom prst="rect">
              <a:avLst/>
            </a:prstGeom>
            <a:noFill/>
          </p:spPr>
          <p:txBody>
            <a:bodyPr wrap="square" rtlCol="0">
              <a:spAutoFit/>
            </a:bodyPr>
            <a:lstStyle/>
            <a:p>
              <a:r>
                <a:rPr lang="en-US" dirty="0"/>
                <a:t>45 d</a:t>
              </a:r>
              <a:r>
                <a:rPr lang="en-US" baseline="-25000" dirty="0"/>
                <a:t>s</a:t>
              </a:r>
              <a:endParaRPr lang="en-US" dirty="0"/>
            </a:p>
          </p:txBody>
        </p:sp>
        <p:cxnSp>
          <p:nvCxnSpPr>
            <p:cNvPr id="21" name="Straight Arrow Connector 20">
              <a:extLst>
                <a:ext uri="{FF2B5EF4-FFF2-40B4-BE49-F238E27FC236}">
                  <a16:creationId xmlns:a16="http://schemas.microsoft.com/office/drawing/2014/main" id="{C52DAF85-ED0B-FD49-8755-9C8B9B735B95}"/>
                </a:ext>
              </a:extLst>
            </p:cNvPr>
            <p:cNvCxnSpPr>
              <a:cxnSpLocks/>
            </p:cNvCxnSpPr>
            <p:nvPr/>
          </p:nvCxnSpPr>
          <p:spPr>
            <a:xfrm flipH="1" flipV="1">
              <a:off x="2575038" y="5812218"/>
              <a:ext cx="1460937" cy="58858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335D5C-2E52-EC40-ACCB-94D212915891}"/>
                </a:ext>
              </a:extLst>
            </p:cNvPr>
            <p:cNvSpPr txBox="1"/>
            <p:nvPr/>
          </p:nvSpPr>
          <p:spPr>
            <a:xfrm>
              <a:off x="2788992" y="6106508"/>
              <a:ext cx="737232" cy="369332"/>
            </a:xfrm>
            <a:prstGeom prst="rect">
              <a:avLst/>
            </a:prstGeom>
            <a:noFill/>
          </p:spPr>
          <p:txBody>
            <a:bodyPr wrap="square" rtlCol="0">
              <a:spAutoFit/>
            </a:bodyPr>
            <a:lstStyle/>
            <a:p>
              <a:r>
                <a:rPr lang="en-US" dirty="0"/>
                <a:t>15 d</a:t>
              </a:r>
              <a:r>
                <a:rPr lang="en-US" baseline="-25000" dirty="0"/>
                <a:t>s</a:t>
              </a:r>
              <a:endParaRPr lang="en-US" dirty="0"/>
            </a:p>
          </p:txBody>
        </p:sp>
        <p:cxnSp>
          <p:nvCxnSpPr>
            <p:cNvPr id="23" name="Straight Arrow Connector 22">
              <a:extLst>
                <a:ext uri="{FF2B5EF4-FFF2-40B4-BE49-F238E27FC236}">
                  <a16:creationId xmlns:a16="http://schemas.microsoft.com/office/drawing/2014/main" id="{815F95B7-F1CE-2645-9E82-0CC50D01A15F}"/>
                </a:ext>
              </a:extLst>
            </p:cNvPr>
            <p:cNvCxnSpPr>
              <a:cxnSpLocks/>
            </p:cNvCxnSpPr>
            <p:nvPr/>
          </p:nvCxnSpPr>
          <p:spPr>
            <a:xfrm flipV="1">
              <a:off x="4340774" y="5418079"/>
              <a:ext cx="793533" cy="94666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C7E1636-B4E4-F44C-8248-35FB10B3F05A}"/>
                </a:ext>
              </a:extLst>
            </p:cNvPr>
            <p:cNvSpPr txBox="1"/>
            <p:nvPr/>
          </p:nvSpPr>
          <p:spPr>
            <a:xfrm>
              <a:off x="4716520" y="5793880"/>
              <a:ext cx="737232" cy="369332"/>
            </a:xfrm>
            <a:prstGeom prst="rect">
              <a:avLst/>
            </a:prstGeom>
            <a:noFill/>
          </p:spPr>
          <p:txBody>
            <a:bodyPr wrap="square" rtlCol="0">
              <a:spAutoFit/>
            </a:bodyPr>
            <a:lstStyle/>
            <a:p>
              <a:r>
                <a:rPr lang="en-US" dirty="0"/>
                <a:t>15 d</a:t>
              </a:r>
              <a:r>
                <a:rPr lang="en-US" baseline="-25000" dirty="0"/>
                <a:t>s</a:t>
              </a:r>
              <a:endParaRPr lang="en-US" dirty="0"/>
            </a:p>
          </p:txBody>
        </p:sp>
      </p:grpSp>
      <p:sp>
        <p:nvSpPr>
          <p:cNvPr id="2" name="Title 1">
            <a:extLst>
              <a:ext uri="{FF2B5EF4-FFF2-40B4-BE49-F238E27FC236}">
                <a16:creationId xmlns:a16="http://schemas.microsoft.com/office/drawing/2014/main" id="{4B708E83-45F3-BD40-BD96-C1EA52311FA5}"/>
              </a:ext>
            </a:extLst>
          </p:cNvPr>
          <p:cNvSpPr>
            <a:spLocks noGrp="1"/>
          </p:cNvSpPr>
          <p:nvPr>
            <p:ph type="title"/>
          </p:nvPr>
        </p:nvSpPr>
        <p:spPr/>
        <p:txBody>
          <a:bodyPr/>
          <a:lstStyle/>
          <a:p>
            <a:r>
              <a:rPr lang="en-US" dirty="0"/>
              <a:t>Overset Rise and Fall: Establish Stability of Overset</a:t>
            </a:r>
          </a:p>
        </p:txBody>
      </p:sp>
      <p:sp>
        <p:nvSpPr>
          <p:cNvPr id="3" name="Slide Number Placeholder 2">
            <a:extLst>
              <a:ext uri="{FF2B5EF4-FFF2-40B4-BE49-F238E27FC236}">
                <a16:creationId xmlns:a16="http://schemas.microsoft.com/office/drawing/2014/main" id="{2D55B5CA-C1CF-E140-B1EA-ED79D574E30A}"/>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B91D5FF-CEB5-1D46-831C-E0C493656E75}"/>
              </a:ext>
            </a:extLst>
          </p:cNvPr>
          <p:cNvSpPr>
            <a:spLocks noGrp="1"/>
          </p:cNvSpPr>
          <p:nvPr>
            <p:ph sz="quarter" idx="11"/>
          </p:nvPr>
        </p:nvSpPr>
        <p:spPr>
          <a:xfrm>
            <a:off x="647701" y="1409700"/>
            <a:ext cx="6331634" cy="4610100"/>
          </a:xfrm>
        </p:spPr>
        <p:txBody>
          <a:bodyPr/>
          <a:lstStyle/>
          <a:p>
            <a:pPr marL="342900" indent="-342900">
              <a:buFont typeface="Arial" panose="020B0604020202020204" pitchFamily="34" charset="0"/>
              <a:buChar char="•"/>
            </a:pPr>
            <a:r>
              <a:rPr lang="en-US" dirty="0"/>
              <a:t>Galileo number dependency run for rise and fall</a:t>
            </a:r>
          </a:p>
          <a:p>
            <a:pPr marL="342900" indent="-342900">
              <a:buFont typeface="Arial" panose="020B0604020202020204" pitchFamily="34" charset="0"/>
              <a:buChar char="•"/>
            </a:pPr>
            <a:r>
              <a:rPr lang="en-US" dirty="0"/>
              <a:t>Comparisons to Horowitz and Williamson, “</a:t>
            </a:r>
            <a:r>
              <a:rPr lang="en-US" i="1" dirty="0"/>
              <a:t>The effect of Reynolds number on the dynamics and wakes of freely rising and falling spheres</a:t>
            </a:r>
            <a:r>
              <a:rPr lang="en-US" dirty="0"/>
              <a:t>”, J. Fluid Mech (2010) </a:t>
            </a:r>
          </a:p>
          <a:p>
            <a:pPr marL="342900" indent="-342900">
              <a:buFont typeface="Arial" panose="020B0604020202020204" pitchFamily="34" charset="0"/>
              <a:buChar char="•"/>
            </a:pPr>
            <a:endParaRPr lang="en-US" dirty="0"/>
          </a:p>
        </p:txBody>
      </p:sp>
      <p:pic>
        <p:nvPicPr>
          <p:cNvPr id="25" name="Picture 24">
            <a:extLst>
              <a:ext uri="{FF2B5EF4-FFF2-40B4-BE49-F238E27FC236}">
                <a16:creationId xmlns:a16="http://schemas.microsoft.com/office/drawing/2014/main" id="{A3B6B164-A2DE-324A-ABB2-82601E6AC79A}"/>
              </a:ext>
            </a:extLst>
          </p:cNvPr>
          <p:cNvPicPr>
            <a:picLocks noChangeAspect="1"/>
          </p:cNvPicPr>
          <p:nvPr/>
        </p:nvPicPr>
        <p:blipFill rotWithShape="1">
          <a:blip r:embed="rId4"/>
          <a:srcRect l="15345" t="1928" r="21465"/>
          <a:stretch/>
        </p:blipFill>
        <p:spPr>
          <a:xfrm>
            <a:off x="459019" y="3202672"/>
            <a:ext cx="3094751" cy="2655093"/>
          </a:xfrm>
          <a:prstGeom prst="rect">
            <a:avLst/>
          </a:prstGeom>
        </p:spPr>
      </p:pic>
      <p:pic>
        <p:nvPicPr>
          <p:cNvPr id="26" name="Picture 25">
            <a:extLst>
              <a:ext uri="{FF2B5EF4-FFF2-40B4-BE49-F238E27FC236}">
                <a16:creationId xmlns:a16="http://schemas.microsoft.com/office/drawing/2014/main" id="{D325C0BF-7F37-9E4E-87B3-A1EC055892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450" y="5244249"/>
            <a:ext cx="3200400" cy="1409700"/>
          </a:xfrm>
          <a:prstGeom prst="rect">
            <a:avLst/>
          </a:prstGeom>
        </p:spPr>
      </p:pic>
      <p:sp>
        <p:nvSpPr>
          <p:cNvPr id="13" name="TextBox 12">
            <a:extLst>
              <a:ext uri="{FF2B5EF4-FFF2-40B4-BE49-F238E27FC236}">
                <a16:creationId xmlns:a16="http://schemas.microsoft.com/office/drawing/2014/main" id="{997A90AA-DD49-59A5-426C-66A846BBC1DC}"/>
              </a:ext>
            </a:extLst>
          </p:cNvPr>
          <p:cNvSpPr txBox="1"/>
          <p:nvPr/>
        </p:nvSpPr>
        <p:spPr>
          <a:xfrm>
            <a:off x="2030280" y="6044342"/>
            <a:ext cx="0" cy="0"/>
          </a:xfrm>
          <a:prstGeom prst="rect">
            <a:avLst/>
          </a:prstGeom>
        </p:spPr>
        <p:txBody>
          <a:bodyPr vert="horz" wrap="none" lIns="91440" tIns="45720" rIns="91440" bIns="45720" rtlCol="0">
            <a:noAutofit/>
          </a:bodyPr>
          <a:lstStyle/>
          <a:p>
            <a:pPr algn="ctr"/>
            <a:r>
              <a:rPr lang="en-US" dirty="0"/>
              <a:t>Heterogeneous mesh construct</a:t>
            </a:r>
          </a:p>
          <a:p>
            <a:pPr algn="ctr"/>
            <a:r>
              <a:rPr lang="en-US" dirty="0"/>
              <a:t>(Hex8/Tet4)</a:t>
            </a:r>
          </a:p>
        </p:txBody>
      </p:sp>
      <p:sp>
        <p:nvSpPr>
          <p:cNvPr id="30" name="TextBox 29">
            <a:extLst>
              <a:ext uri="{FF2B5EF4-FFF2-40B4-BE49-F238E27FC236}">
                <a16:creationId xmlns:a16="http://schemas.microsoft.com/office/drawing/2014/main" id="{84025A1C-84B7-47B0-F669-207073748BE9}"/>
              </a:ext>
            </a:extLst>
          </p:cNvPr>
          <p:cNvSpPr txBox="1"/>
          <p:nvPr/>
        </p:nvSpPr>
        <p:spPr>
          <a:xfrm>
            <a:off x="7675416" y="4918362"/>
            <a:ext cx="0" cy="0"/>
          </a:xfrm>
          <a:prstGeom prst="rect">
            <a:avLst/>
          </a:prstGeom>
        </p:spPr>
        <p:txBody>
          <a:bodyPr vert="horz" wrap="none" lIns="91440" tIns="45720" rIns="91440" bIns="45720" rtlCol="0">
            <a:noAutofit/>
          </a:bodyPr>
          <a:lstStyle/>
          <a:p>
            <a:pPr algn="l"/>
            <a:r>
              <a:rPr lang="en-US" dirty="0"/>
              <a:t>Horowitz and Williamson (2010)</a:t>
            </a:r>
          </a:p>
        </p:txBody>
      </p:sp>
      <p:pic>
        <p:nvPicPr>
          <p:cNvPr id="32" name="Picture 31">
            <a:extLst>
              <a:ext uri="{FF2B5EF4-FFF2-40B4-BE49-F238E27FC236}">
                <a16:creationId xmlns:a16="http://schemas.microsoft.com/office/drawing/2014/main" id="{2B5CB38B-5E89-AFE7-6036-A3B0A9320E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62246" y="5731903"/>
            <a:ext cx="1989290" cy="665647"/>
          </a:xfrm>
          <a:prstGeom prst="rect">
            <a:avLst/>
          </a:prstGeom>
        </p:spPr>
      </p:pic>
    </p:spTree>
    <p:extLst>
      <p:ext uri="{BB962C8B-B14F-4D97-AF65-F5344CB8AC3E}">
        <p14:creationId xmlns:p14="http://schemas.microsoft.com/office/powerpoint/2010/main" val="316871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8E83-45F3-BD40-BD96-C1EA52311FA5}"/>
              </a:ext>
            </a:extLst>
          </p:cNvPr>
          <p:cNvSpPr>
            <a:spLocks noGrp="1"/>
          </p:cNvSpPr>
          <p:nvPr>
            <p:ph type="title"/>
          </p:nvPr>
        </p:nvSpPr>
        <p:spPr/>
        <p:txBody>
          <a:bodyPr/>
          <a:lstStyle/>
          <a:p>
            <a:r>
              <a:rPr lang="en-US" dirty="0"/>
              <a:t>Overset Rise and Fall: Validation Results</a:t>
            </a:r>
          </a:p>
        </p:txBody>
      </p:sp>
      <p:sp>
        <p:nvSpPr>
          <p:cNvPr id="3" name="Slide Number Placeholder 2">
            <a:extLst>
              <a:ext uri="{FF2B5EF4-FFF2-40B4-BE49-F238E27FC236}">
                <a16:creationId xmlns:a16="http://schemas.microsoft.com/office/drawing/2014/main" id="{2D55B5CA-C1CF-E140-B1EA-ED79D574E30A}"/>
              </a:ext>
            </a:extLst>
          </p:cNvPr>
          <p:cNvSpPr>
            <a:spLocks noGrp="1"/>
          </p:cNvSpPr>
          <p:nvPr>
            <p:ph type="sldNum" sz="quarter" idx="10"/>
          </p:nvPr>
        </p:nvSpPr>
        <p:spPr/>
        <p:txBody>
          <a:bodyPr/>
          <a:lstStyle/>
          <a:p>
            <a:fld id="{4FAB73BC-B049-4115-A692-8D63A059BFB8}" type="slidenum">
              <a:rPr lang="en-US" smtClean="0"/>
              <a:pPr/>
              <a:t>8</a:t>
            </a:fld>
            <a:endParaRPr lang="en-US" dirty="0"/>
          </a:p>
        </p:txBody>
      </p:sp>
      <p:pic>
        <p:nvPicPr>
          <p:cNvPr id="16" name="Picture 15">
            <a:extLst>
              <a:ext uri="{FF2B5EF4-FFF2-40B4-BE49-F238E27FC236}">
                <a16:creationId xmlns:a16="http://schemas.microsoft.com/office/drawing/2014/main" id="{55CA62C3-4478-2D42-8546-C04F3D9DD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38" y="1820158"/>
            <a:ext cx="5359461" cy="5028877"/>
          </a:xfrm>
          <a:prstGeom prst="rect">
            <a:avLst/>
          </a:prstGeom>
        </p:spPr>
      </p:pic>
      <p:pic>
        <p:nvPicPr>
          <p:cNvPr id="27" name="Picture 26">
            <a:extLst>
              <a:ext uri="{FF2B5EF4-FFF2-40B4-BE49-F238E27FC236}">
                <a16:creationId xmlns:a16="http://schemas.microsoft.com/office/drawing/2014/main" id="{A83B5B92-9814-0347-B5C8-72BE07B8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200" y="1193574"/>
            <a:ext cx="4118990" cy="5010189"/>
          </a:xfrm>
          <a:prstGeom prst="rect">
            <a:avLst/>
          </a:prstGeom>
        </p:spPr>
      </p:pic>
      <p:sp>
        <p:nvSpPr>
          <p:cNvPr id="7" name="TextBox 6">
            <a:extLst>
              <a:ext uri="{FF2B5EF4-FFF2-40B4-BE49-F238E27FC236}">
                <a16:creationId xmlns:a16="http://schemas.microsoft.com/office/drawing/2014/main" id="{A136ADE5-E22F-E741-A845-41C86C987B47}"/>
              </a:ext>
            </a:extLst>
          </p:cNvPr>
          <p:cNvSpPr txBox="1"/>
          <p:nvPr/>
        </p:nvSpPr>
        <p:spPr>
          <a:xfrm>
            <a:off x="1306286" y="1062022"/>
            <a:ext cx="0" cy="0"/>
          </a:xfrm>
          <a:prstGeom prst="rect">
            <a:avLst/>
          </a:prstGeom>
        </p:spPr>
        <p:txBody>
          <a:bodyPr vert="horz" wrap="none" lIns="91440" tIns="45720" rIns="91440" bIns="45720" rtlCol="0">
            <a:noAutofit/>
          </a:bodyPr>
          <a:lstStyle/>
          <a:p>
            <a:pPr algn="l"/>
            <a:r>
              <a:rPr lang="en-US" dirty="0"/>
              <a:t>Falling: Ga = 160.7, m = 1.41</a:t>
            </a:r>
          </a:p>
          <a:p>
            <a:pPr algn="l"/>
            <a:r>
              <a:rPr lang="en-US" dirty="0" err="1"/>
              <a:t>QoI</a:t>
            </a:r>
            <a:r>
              <a:rPr lang="en-US" dirty="0"/>
              <a:t>: Angle?</a:t>
            </a:r>
          </a:p>
        </p:txBody>
      </p:sp>
      <p:sp>
        <p:nvSpPr>
          <p:cNvPr id="26" name="TextBox 25">
            <a:extLst>
              <a:ext uri="{FF2B5EF4-FFF2-40B4-BE49-F238E27FC236}">
                <a16:creationId xmlns:a16="http://schemas.microsoft.com/office/drawing/2014/main" id="{59FD3A20-A0BF-DD45-A05F-971DF2AC9EAF}"/>
              </a:ext>
            </a:extLst>
          </p:cNvPr>
          <p:cNvSpPr txBox="1"/>
          <p:nvPr/>
        </p:nvSpPr>
        <p:spPr>
          <a:xfrm>
            <a:off x="6204860" y="1062022"/>
            <a:ext cx="0" cy="0"/>
          </a:xfrm>
          <a:prstGeom prst="rect">
            <a:avLst/>
          </a:prstGeom>
        </p:spPr>
        <p:txBody>
          <a:bodyPr vert="horz" wrap="none" lIns="91440" tIns="45720" rIns="91440" bIns="45720" rtlCol="0">
            <a:noAutofit/>
          </a:bodyPr>
          <a:lstStyle/>
          <a:p>
            <a:pPr algn="l"/>
            <a:r>
              <a:rPr lang="en-US" dirty="0"/>
              <a:t>Rising: Ga = 476, m = 0.27</a:t>
            </a:r>
          </a:p>
          <a:p>
            <a:pPr algn="l"/>
            <a:r>
              <a:rPr lang="en-US" dirty="0" err="1"/>
              <a:t>QoI</a:t>
            </a:r>
            <a:r>
              <a:rPr lang="en-US" dirty="0"/>
              <a:t>: Zig-zag and four-mode</a:t>
            </a:r>
          </a:p>
        </p:txBody>
      </p:sp>
      <p:sp>
        <p:nvSpPr>
          <p:cNvPr id="4" name="TextBox 3">
            <a:extLst>
              <a:ext uri="{FF2B5EF4-FFF2-40B4-BE49-F238E27FC236}">
                <a16:creationId xmlns:a16="http://schemas.microsoft.com/office/drawing/2014/main" id="{25904474-5263-EE79-F8AA-E557372A5194}"/>
              </a:ext>
            </a:extLst>
          </p:cNvPr>
          <p:cNvSpPr txBox="1"/>
          <p:nvPr/>
        </p:nvSpPr>
        <p:spPr>
          <a:xfrm>
            <a:off x="6345048" y="6155478"/>
            <a:ext cx="0" cy="0"/>
          </a:xfrm>
          <a:prstGeom prst="rect">
            <a:avLst/>
          </a:prstGeom>
        </p:spPr>
        <p:txBody>
          <a:bodyPr vert="horz" wrap="none" lIns="91440" tIns="45720" rIns="91440" bIns="45720" rtlCol="0">
            <a:noAutofit/>
          </a:bodyPr>
          <a:lstStyle/>
          <a:p>
            <a:pPr algn="l"/>
            <a:r>
              <a:rPr lang="en-US" dirty="0">
                <a:solidFill>
                  <a:srgbClr val="000000"/>
                </a:solidFill>
                <a:ea typeface="Open Sans" panose="020B0606030504020204" pitchFamily="34" charset="0"/>
                <a:cs typeface="Open Sans" panose="020B0606030504020204" pitchFamily="34" charset="0"/>
              </a:rPr>
              <a:t>In </a:t>
            </a:r>
            <a:r>
              <a:rPr lang="en-US" dirty="0" err="1">
                <a:solidFill>
                  <a:srgbClr val="000000"/>
                </a:solidFill>
                <a:ea typeface="Open Sans" panose="020B0606030504020204" pitchFamily="34" charset="0"/>
                <a:cs typeface="Open Sans" panose="020B0606030504020204" pitchFamily="34" charset="0"/>
              </a:rPr>
              <a:t>Nalu</a:t>
            </a:r>
            <a:r>
              <a:rPr lang="en-US" dirty="0">
                <a:solidFill>
                  <a:srgbClr val="000000"/>
                </a:solidFill>
                <a:ea typeface="Open Sans" panose="020B0606030504020204" pitchFamily="34" charset="0"/>
                <a:cs typeface="Open Sans" panose="020B0606030504020204" pitchFamily="34" charset="0"/>
              </a:rPr>
              <a:t>, s</a:t>
            </a:r>
            <a:r>
              <a:rPr lang="en-US" b="0" i="0" u="none" strike="noStrike" dirty="0">
                <a:solidFill>
                  <a:srgbClr val="000000"/>
                </a:solidFill>
                <a:effectLst/>
                <a:ea typeface="Open Sans" panose="020B0606030504020204" pitchFamily="34" charset="0"/>
                <a:cs typeface="Open Sans" panose="020B0606030504020204" pitchFamily="34" charset="0"/>
              </a:rPr>
              <a:t>table - despite such a low mass sphere </a:t>
            </a:r>
            <a:r>
              <a:rPr lang="en-US" dirty="0">
                <a:solidFill>
                  <a:srgbClr val="000000"/>
                </a:solidFill>
                <a:ea typeface="Open Sans" panose="020B0606030504020204" pitchFamily="34" charset="0"/>
                <a:cs typeface="Open Sans" panose="020B0606030504020204" pitchFamily="34" charset="0"/>
              </a:rPr>
              <a:t>t</a:t>
            </a:r>
            <a:r>
              <a:rPr lang="en-US" b="0" i="0" u="none" strike="noStrike" dirty="0">
                <a:solidFill>
                  <a:srgbClr val="000000"/>
                </a:solidFill>
                <a:effectLst/>
                <a:ea typeface="Open Sans" panose="020B0606030504020204" pitchFamily="34" charset="0"/>
                <a:cs typeface="Open Sans" panose="020B0606030504020204" pitchFamily="34" charset="0"/>
              </a:rPr>
              <a:t>hat </a:t>
            </a:r>
          </a:p>
          <a:p>
            <a:pPr algn="l"/>
            <a:r>
              <a:rPr lang="en-US" b="0" i="0" u="none" strike="noStrike" dirty="0">
                <a:solidFill>
                  <a:srgbClr val="000000"/>
                </a:solidFill>
                <a:effectLst/>
                <a:ea typeface="Open Sans" panose="020B0606030504020204" pitchFamily="34" charset="0"/>
                <a:cs typeface="Open Sans" panose="020B0606030504020204" pitchFamily="34" charset="0"/>
              </a:rPr>
              <a:t>exhibits highly energetic motion: known issue</a:t>
            </a:r>
            <a:endParaRPr lang="en-US"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5132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4973-9BA0-4E4C-84BE-390088BE7659}"/>
              </a:ext>
            </a:extLst>
          </p:cNvPr>
          <p:cNvSpPr>
            <a:spLocks noGrp="1"/>
          </p:cNvSpPr>
          <p:nvPr>
            <p:ph type="title"/>
          </p:nvPr>
        </p:nvSpPr>
        <p:spPr/>
        <p:txBody>
          <a:bodyPr/>
          <a:lstStyle/>
          <a:p>
            <a:r>
              <a:rPr lang="en-US" dirty="0"/>
              <a:t>Objective: Overset + Volume of Fluid (VOF) </a:t>
            </a:r>
          </a:p>
        </p:txBody>
      </p:sp>
      <p:sp>
        <p:nvSpPr>
          <p:cNvPr id="3" name="Slide Number Placeholder 2">
            <a:extLst>
              <a:ext uri="{FF2B5EF4-FFF2-40B4-BE49-F238E27FC236}">
                <a16:creationId xmlns:a16="http://schemas.microsoft.com/office/drawing/2014/main" id="{E6C54F82-D14B-AA45-A7EB-4F7911171AF6}"/>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7" name="vofMol_R2_render.mp4" descr="vofMol_R2_render.mp4">
            <a:hlinkClick r:id="" action="ppaction://media"/>
            <a:extLst>
              <a:ext uri="{FF2B5EF4-FFF2-40B4-BE49-F238E27FC236}">
                <a16:creationId xmlns:a16="http://schemas.microsoft.com/office/drawing/2014/main" id="{EA940FE9-04CD-0840-8550-A97C5A787BB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70777" y="261257"/>
            <a:ext cx="3517265" cy="2743200"/>
          </a:xfrm>
          <a:prstGeom prst="rect">
            <a:avLst/>
          </a:prstGeom>
        </p:spPr>
      </p:pic>
      <p:sp>
        <p:nvSpPr>
          <p:cNvPr id="5" name="Content Placeholder 4">
            <a:extLst>
              <a:ext uri="{FF2B5EF4-FFF2-40B4-BE49-F238E27FC236}">
                <a16:creationId xmlns:a16="http://schemas.microsoft.com/office/drawing/2014/main" id="{E356666F-0E5E-1DEA-A7BB-D2544CD34290}"/>
              </a:ext>
            </a:extLst>
          </p:cNvPr>
          <p:cNvSpPr>
            <a:spLocks noGrp="1"/>
          </p:cNvSpPr>
          <p:nvPr>
            <p:ph sz="quarter" idx="11"/>
          </p:nvPr>
        </p:nvSpPr>
        <p:spPr/>
        <p:txBody>
          <a:bodyPr/>
          <a:lstStyle/>
          <a:p>
            <a:pPr marL="342900" indent="-342900">
              <a:buFont typeface="Arial" panose="020B0604020202020204" pitchFamily="34" charset="0"/>
              <a:buChar char="•"/>
            </a:pPr>
            <a:r>
              <a:rPr lang="en-US" dirty="0"/>
              <a:t>Molenkamp verification case, now with overset</a:t>
            </a:r>
          </a:p>
          <a:p>
            <a:pPr marL="342900" indent="-342900">
              <a:buFont typeface="Arial" panose="020B0604020202020204" pitchFamily="34" charset="0"/>
              <a:buChar char="•"/>
            </a:pPr>
            <a:r>
              <a:rPr lang="en-US" dirty="0"/>
              <a:t>Static bubble (computed curvature)</a:t>
            </a:r>
          </a:p>
        </p:txBody>
      </p:sp>
      <p:sp>
        <p:nvSpPr>
          <p:cNvPr id="12" name="TextBox 11">
            <a:extLst>
              <a:ext uri="{FF2B5EF4-FFF2-40B4-BE49-F238E27FC236}">
                <a16:creationId xmlns:a16="http://schemas.microsoft.com/office/drawing/2014/main" id="{9675AA98-8FC6-AD34-BE25-56B72FAA9C2F}"/>
              </a:ext>
            </a:extLst>
          </p:cNvPr>
          <p:cNvSpPr txBox="1"/>
          <p:nvPr/>
        </p:nvSpPr>
        <p:spPr>
          <a:xfrm>
            <a:off x="7455061" y="6212117"/>
            <a:ext cx="0" cy="0"/>
          </a:xfrm>
          <a:prstGeom prst="rect">
            <a:avLst/>
          </a:prstGeom>
        </p:spPr>
        <p:txBody>
          <a:bodyPr vert="horz" wrap="none" lIns="91440" tIns="45720" rIns="91440" bIns="45720" rtlCol="0">
            <a:noAutofit/>
          </a:bodyPr>
          <a:lstStyle/>
          <a:p>
            <a:pPr algn="l"/>
            <a:r>
              <a:rPr lang="en-US" dirty="0"/>
              <a:t>Hex8, Tet4, and Hex8/Tet4 Balanced  Force </a:t>
            </a:r>
          </a:p>
          <a:p>
            <a:pPr algn="l"/>
            <a:r>
              <a:rPr lang="en-US" dirty="0"/>
              <a:t>static bubble; density ratio = 1000</a:t>
            </a:r>
          </a:p>
        </p:txBody>
      </p:sp>
      <p:pic>
        <p:nvPicPr>
          <p:cNvPr id="14" name="Picture 13">
            <a:extLst>
              <a:ext uri="{FF2B5EF4-FFF2-40B4-BE49-F238E27FC236}">
                <a16:creationId xmlns:a16="http://schemas.microsoft.com/office/drawing/2014/main" id="{FEDF9E9B-29F3-B3D8-C8E3-BF0EF6F2B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3165" y="4873994"/>
            <a:ext cx="1758707" cy="1371600"/>
          </a:xfrm>
          <a:prstGeom prst="rect">
            <a:avLst/>
          </a:prstGeom>
        </p:spPr>
      </p:pic>
      <p:pic>
        <p:nvPicPr>
          <p:cNvPr id="16" name="Picture 15">
            <a:extLst>
              <a:ext uri="{FF2B5EF4-FFF2-40B4-BE49-F238E27FC236}">
                <a16:creationId xmlns:a16="http://schemas.microsoft.com/office/drawing/2014/main" id="{5F5AAE19-51D9-4AE3-358B-CB43F5DF5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5126" y="3276600"/>
            <a:ext cx="1758707" cy="1371600"/>
          </a:xfrm>
          <a:prstGeom prst="rect">
            <a:avLst/>
          </a:prstGeom>
        </p:spPr>
      </p:pic>
      <p:pic>
        <p:nvPicPr>
          <p:cNvPr id="18" name="Picture 17">
            <a:extLst>
              <a:ext uri="{FF2B5EF4-FFF2-40B4-BE49-F238E27FC236}">
                <a16:creationId xmlns:a16="http://schemas.microsoft.com/office/drawing/2014/main" id="{4779A215-8E42-0A20-1B4D-35EB86582A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5125" y="4800600"/>
            <a:ext cx="1758707" cy="1371600"/>
          </a:xfrm>
          <a:prstGeom prst="rect">
            <a:avLst/>
          </a:prstGeom>
        </p:spPr>
      </p:pic>
      <p:pic>
        <p:nvPicPr>
          <p:cNvPr id="20" name="Picture 19">
            <a:extLst>
              <a:ext uri="{FF2B5EF4-FFF2-40B4-BE49-F238E27FC236}">
                <a16:creationId xmlns:a16="http://schemas.microsoft.com/office/drawing/2014/main" id="{960C366B-549D-F9FB-22CE-E37A89374C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9136" y="3253425"/>
            <a:ext cx="1758707" cy="1371600"/>
          </a:xfrm>
          <a:prstGeom prst="rect">
            <a:avLst/>
          </a:prstGeom>
        </p:spPr>
      </p:pic>
      <p:pic>
        <p:nvPicPr>
          <p:cNvPr id="32" name="Picture 31">
            <a:extLst>
              <a:ext uri="{FF2B5EF4-FFF2-40B4-BE49-F238E27FC236}">
                <a16:creationId xmlns:a16="http://schemas.microsoft.com/office/drawing/2014/main" id="{EBAAA89E-0592-D7FA-EA19-0E2B745C4500}"/>
              </a:ext>
            </a:extLst>
          </p:cNvPr>
          <p:cNvPicPr>
            <a:picLocks noChangeAspect="1"/>
          </p:cNvPicPr>
          <p:nvPr/>
        </p:nvPicPr>
        <p:blipFill rotWithShape="1">
          <a:blip r:embed="rId9">
            <a:extLst>
              <a:ext uri="{28A0092B-C50C-407E-A947-70E740481C1C}">
                <a14:useLocalDpi xmlns:a14="http://schemas.microsoft.com/office/drawing/2010/main" val="0"/>
              </a:ext>
            </a:extLst>
          </a:blip>
          <a:srcRect l="9695"/>
          <a:stretch/>
        </p:blipFill>
        <p:spPr>
          <a:xfrm>
            <a:off x="3933622" y="2234354"/>
            <a:ext cx="3412184" cy="4572000"/>
          </a:xfrm>
          <a:prstGeom prst="rect">
            <a:avLst/>
          </a:prstGeom>
        </p:spPr>
      </p:pic>
      <p:pic>
        <p:nvPicPr>
          <p:cNvPr id="34" name="Picture 33">
            <a:extLst>
              <a:ext uri="{FF2B5EF4-FFF2-40B4-BE49-F238E27FC236}">
                <a16:creationId xmlns:a16="http://schemas.microsoft.com/office/drawing/2014/main" id="{2E59453A-B05C-2457-FAE5-9941F0866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108" y="2234354"/>
            <a:ext cx="3778514" cy="4572000"/>
          </a:xfrm>
          <a:prstGeom prst="rect">
            <a:avLst/>
          </a:prstGeom>
        </p:spPr>
      </p:pic>
      <p:sp>
        <p:nvSpPr>
          <p:cNvPr id="4" name="Oval 3">
            <a:extLst>
              <a:ext uri="{FF2B5EF4-FFF2-40B4-BE49-F238E27FC236}">
                <a16:creationId xmlns:a16="http://schemas.microsoft.com/office/drawing/2014/main" id="{86EDE27E-AE92-A8FF-8A5E-3B7C026FBBD2}"/>
              </a:ext>
            </a:extLst>
          </p:cNvPr>
          <p:cNvSpPr/>
          <p:nvPr/>
        </p:nvSpPr>
        <p:spPr>
          <a:xfrm>
            <a:off x="11696700" y="32657"/>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 name="Oval 5">
            <a:extLst>
              <a:ext uri="{FF2B5EF4-FFF2-40B4-BE49-F238E27FC236}">
                <a16:creationId xmlns:a16="http://schemas.microsoft.com/office/drawing/2014/main" id="{5E2F45DF-6F4D-F85A-0083-0ADE5404C6C5}"/>
              </a:ext>
            </a:extLst>
          </p:cNvPr>
          <p:cNvSpPr/>
          <p:nvPr/>
        </p:nvSpPr>
        <p:spPr>
          <a:xfrm>
            <a:off x="11477143"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29141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6263</TotalTime>
  <Words>1461</Words>
  <Application>Microsoft Macintosh PowerPoint</Application>
  <PresentationFormat>Widescreen</PresentationFormat>
  <Paragraphs>143</Paragraphs>
  <Slides>19</Slides>
  <Notes>0</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Open Sans</vt:lpstr>
      <vt:lpstr>Calibri</vt:lpstr>
      <vt:lpstr>Wingdings</vt:lpstr>
      <vt:lpstr>Open Sans Light</vt:lpstr>
      <vt:lpstr>Courier New</vt:lpstr>
      <vt:lpstr>Arial</vt:lpstr>
      <vt:lpstr>Open Sans bold</vt:lpstr>
      <vt:lpstr>Sandia Angles</vt:lpstr>
      <vt:lpstr>Moving Mesh Approaches</vt:lpstr>
      <vt:lpstr>Halo-based Approach for Non-Conformal Interfaces</vt:lpstr>
      <vt:lpstr>Design-order Mesh Constructs for Non-Conformal Interfaces</vt:lpstr>
      <vt:lpstr>Overset: Freedom for Generalized Motion</vt:lpstr>
      <vt:lpstr>Overset: Freedom for Generalized Motion</vt:lpstr>
      <vt:lpstr>Six-Degree of Freedom (6-DOF)</vt:lpstr>
      <vt:lpstr>Overset Rise and Fall: Establish Stability of Overset</vt:lpstr>
      <vt:lpstr>Overset Rise and Fall: Validation Results</vt:lpstr>
      <vt:lpstr>Objective: Overset + Volume of Fluid (VOF) </vt:lpstr>
      <vt:lpstr>Validation: Unmoored Buoy Drop (Quiescent Conditions)</vt:lpstr>
      <vt:lpstr>Validation: Unmoored Buoy Drop (Quiescent Conditions)</vt:lpstr>
      <vt:lpstr>Validation: Moored Buoy Drop (Quiescent Conditions)</vt:lpstr>
      <vt:lpstr>Buoy Dropped Into Quiescent Pool; large displacement limit Validation Benchmark, Domino and Horne, Renew. Energy (2022)</vt:lpstr>
      <vt:lpstr>Buoy Subjected to large Wave-Form Validation Benchmark, Domino and Horne, Renew. Energy (2022)</vt:lpstr>
      <vt:lpstr>Buoy Subjected to large Wave-Form Validation Benchmark: Without (left) and With (right) Mooring</vt:lpstr>
      <vt:lpstr>Buoy Subjected to large Wave-Form Validation Benchmark: Explore Center of Mass</vt:lpstr>
      <vt:lpstr>Conclusions</vt:lpstr>
      <vt:lpstr>Acknowledgements</vt:lpstr>
      <vt:lpstr>Building a Credible, Open-source High-fidelity Computational Fluid Dynamics Tool Suitable for Renewable Wave Energy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587</cp:revision>
  <cp:lastPrinted>2022-11-15T19:00:23Z</cp:lastPrinted>
  <dcterms:created xsi:type="dcterms:W3CDTF">2018-07-21T13:25:45Z</dcterms:created>
  <dcterms:modified xsi:type="dcterms:W3CDTF">2022-12-02T18:44:13Z</dcterms:modified>
</cp:coreProperties>
</file>